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handoutMasterIdLst>
    <p:handoutMasterId r:id="rId27"/>
  </p:handoutMasterIdLst>
  <p:sldIdLst>
    <p:sldId id="256" r:id="rId2"/>
    <p:sldId id="269" r:id="rId3"/>
    <p:sldId id="270" r:id="rId4"/>
    <p:sldId id="375" r:id="rId5"/>
    <p:sldId id="287" r:id="rId6"/>
    <p:sldId id="291" r:id="rId7"/>
    <p:sldId id="316" r:id="rId8"/>
    <p:sldId id="293" r:id="rId9"/>
    <p:sldId id="288" r:id="rId10"/>
    <p:sldId id="371" r:id="rId11"/>
    <p:sldId id="372" r:id="rId12"/>
    <p:sldId id="373" r:id="rId13"/>
    <p:sldId id="337" r:id="rId14"/>
    <p:sldId id="318" r:id="rId15"/>
    <p:sldId id="339" r:id="rId16"/>
    <p:sldId id="271" r:id="rId17"/>
    <p:sldId id="374" r:id="rId18"/>
    <p:sldId id="363" r:id="rId19"/>
    <p:sldId id="364" r:id="rId20"/>
    <p:sldId id="365" r:id="rId21"/>
    <p:sldId id="366" r:id="rId22"/>
    <p:sldId id="367" r:id="rId23"/>
    <p:sldId id="368" r:id="rId24"/>
    <p:sldId id="285"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4B74"/>
    <a:srgbClr val="2A5989"/>
    <a:srgbClr val="E7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02" autoAdjust="0"/>
    <p:restoredTop sz="81426"/>
  </p:normalViewPr>
  <p:slideViewPr>
    <p:cSldViewPr snapToGrid="0">
      <p:cViewPr varScale="1">
        <p:scale>
          <a:sx n="88" d="100"/>
          <a:sy n="88" d="100"/>
        </p:scale>
        <p:origin x="872"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2019/11/21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2019/11/21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今天给大家分享</a:t>
            </a:r>
            <a:r>
              <a:rPr kumimoji="1" lang="en-US" altLang="zh-CN" dirty="0"/>
              <a:t>2018</a:t>
            </a:r>
            <a:r>
              <a:rPr kumimoji="1" lang="zh-CN" altLang="en-US" dirty="0"/>
              <a:t>年</a:t>
            </a:r>
            <a:r>
              <a:rPr kumimoji="1" lang="en-US" altLang="zh-CN" dirty="0" err="1"/>
              <a:t>cvpr</a:t>
            </a:r>
            <a:r>
              <a:rPr kumimoji="1" lang="zh-CN" altLang="en-US" dirty="0"/>
              <a:t>的一篇文章。这篇文章里面工作可能对我们实现自动驾驶</a:t>
            </a:r>
            <a:r>
              <a:rPr kumimoji="1" lang="en-US" altLang="zh-CN" dirty="0"/>
              <a:t>level4</a:t>
            </a:r>
            <a:r>
              <a:rPr kumimoji="1" lang="zh-CN" altLang="en-US" dirty="0"/>
              <a:t>提供新的解题思路</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25680126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先简要回顾一下人类在实现自动驾驶这条路上走了多远，都做了哪些工作。</a:t>
            </a:r>
            <a:r>
              <a:rPr kumimoji="1" lang="en-US" altLang="zh-CN" dirty="0"/>
              <a:t>Level 0:</a:t>
            </a:r>
            <a:r>
              <a:rPr kumimoji="1" lang="zh-CN" altLang="en-US" dirty="0"/>
              <a:t>毫无自动控制功能，四个轮子</a:t>
            </a:r>
            <a:r>
              <a:rPr kumimoji="1" lang="en-US" altLang="zh-CN" dirty="0"/>
              <a:t>+</a:t>
            </a:r>
            <a:r>
              <a:rPr kumimoji="1" lang="zh-CN" altLang="en-US" dirty="0"/>
              <a:t>一个沙发。这种车是很危险的，速度稍微一起来的情况下，你一脚踩下刹车踏板，车轮抱死打滑，这样会出现很多安全问题。为了解决这个问题，我们给车安上了很多 现在听起来理所当然天经地义的必备的功能：</a:t>
            </a:r>
            <a:r>
              <a:rPr kumimoji="1" lang="en-US" altLang="zh-CN" dirty="0"/>
              <a:t>ABS</a:t>
            </a:r>
            <a:r>
              <a:rPr kumimoji="1" lang="zh-CN" altLang="en-US" dirty="0"/>
              <a:t>防抱死系统，</a:t>
            </a:r>
            <a:r>
              <a:rPr kumimoji="1" lang="en-US" altLang="zh-CN" dirty="0"/>
              <a:t>ESP</a:t>
            </a:r>
            <a:r>
              <a:rPr kumimoji="1" lang="zh-CN" altLang="en-US" dirty="0"/>
              <a:t>车身电子稳定系统，更高级一点的还有 在高速公路上比较适合使用的巡航功能（脚一直踩着油门多累呀）。这样我们进入了</a:t>
            </a:r>
            <a:r>
              <a:rPr kumimoji="1" lang="en-US" altLang="zh-CN" dirty="0"/>
              <a:t>Level1</a:t>
            </a:r>
            <a:r>
              <a:rPr kumimoji="1" lang="zh-CN" altLang="en-US" dirty="0"/>
              <a:t>阶段。那有人会提出，既然双脚已经解放，我方向盘也不想碰了，行不行？行！</a:t>
            </a:r>
            <a:r>
              <a:rPr kumimoji="1" lang="en-US" altLang="zh-CN" dirty="0"/>
              <a:t>18</a:t>
            </a:r>
            <a:r>
              <a:rPr kumimoji="1" lang="zh-CN" altLang="en-US" dirty="0"/>
              <a:t>年有许多公司已经量产了可以具备大撒把的车。但依旧很有局限性，仅仅做到维持车道和保持车距，也不具备变道超车的功能，这个状态就属于</a:t>
            </a:r>
            <a:r>
              <a:rPr kumimoji="1" lang="en-US" altLang="zh-CN" dirty="0"/>
              <a:t>level2</a:t>
            </a:r>
            <a:r>
              <a:rPr kumimoji="1" lang="zh-CN" altLang="en-US" dirty="0"/>
              <a:t>。特斯拉为什么说是</a:t>
            </a:r>
            <a:r>
              <a:rPr kumimoji="1" lang="en-US" altLang="zh-CN" dirty="0"/>
              <a:t>2.5</a:t>
            </a:r>
            <a:r>
              <a:rPr kumimoji="1" lang="zh-CN" altLang="en-US" dirty="0"/>
              <a:t>呢，因为虽然它具备一定的变道功能，但是判断变道环境是否安全的任务还是交给人判断的，如果安全，人为拨动转向杆，汽车拿到该信号后实现换道，也就是说它把环境感知的模块交给了人。目前</a:t>
            </a:r>
            <a:r>
              <a:rPr kumimoji="1" lang="en-US" altLang="zh-CN" dirty="0"/>
              <a:t>L3</a:t>
            </a:r>
            <a:r>
              <a:rPr kumimoji="1" lang="zh-CN" altLang="en-US" dirty="0"/>
              <a:t>只有奥迪独一家，看起来功能和</a:t>
            </a:r>
            <a:r>
              <a:rPr kumimoji="1" lang="en-US" altLang="zh-CN" dirty="0"/>
              <a:t>L2</a:t>
            </a:r>
            <a:r>
              <a:rPr kumimoji="1" lang="zh-CN" altLang="en-US" dirty="0"/>
              <a:t>的一样。那么</a:t>
            </a:r>
            <a:r>
              <a:rPr kumimoji="1" lang="en-US" altLang="zh-CN" dirty="0"/>
              <a:t>L2</a:t>
            </a:r>
            <a:r>
              <a:rPr kumimoji="1" lang="zh-CN" altLang="en-US" dirty="0"/>
              <a:t>和</a:t>
            </a:r>
            <a:r>
              <a:rPr kumimoji="1" lang="en-US" altLang="zh-CN" dirty="0"/>
              <a:t>L3</a:t>
            </a:r>
            <a:r>
              <a:rPr kumimoji="1" lang="zh-CN" altLang="en-US" dirty="0"/>
              <a:t>的区别在哪里呢？</a:t>
            </a:r>
            <a:r>
              <a:rPr kumimoji="1" lang="en-US" altLang="zh-CN" dirty="0"/>
              <a:t>L2</a:t>
            </a:r>
            <a:r>
              <a:rPr kumimoji="1" lang="zh-CN" altLang="en-US" dirty="0"/>
              <a:t>司机始终是司机，需要实时监视路况，凯迪拉克那款会实时扫描人脸确定你的注意力是否在路上，但是奥迪</a:t>
            </a:r>
            <a:r>
              <a:rPr kumimoji="1" lang="en-US" altLang="zh-CN" dirty="0"/>
              <a:t>A8</a:t>
            </a:r>
            <a:r>
              <a:rPr kumimoji="1" lang="zh-CN" altLang="en-US" dirty="0"/>
              <a:t>方向盘前的人可以由司机转换成乘客的角色。当系统提示需要接管时，才需要你进行切换回司机的角色。</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1629883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深度学习的蓬勃发展和较好的图像识别取得较好效果</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2935591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655774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p:nvPr>
        </p:nvSpPr>
        <p:spPr>
          <a:xfrm>
            <a:off x="1524000" y="2984808"/>
            <a:ext cx="9144000" cy="1811411"/>
          </a:xfrm>
        </p:spPr>
        <p:txBody>
          <a:bodyPr anchor="b"/>
          <a:lstStyle>
            <a:lvl1pPr algn="ctr">
              <a:defRPr sz="6000">
                <a:solidFill>
                  <a:srgbClr val="2A5989"/>
                </a:solidFill>
                <a:latin typeface="华文中宋" panose="02010600040101010101" pitchFamily="2" charset="-122"/>
                <a:ea typeface="华文中宋" panose="02010600040101010101" pitchFamily="2" charset="-122"/>
              </a:defRPr>
            </a:lvl1pPr>
          </a:lstStyle>
          <a:p>
            <a:r>
              <a:rPr lang="zh-CN" altLang="en-US" dirty="0"/>
              <a:t>单击此处编辑母版标题样式</a:t>
            </a:r>
          </a:p>
        </p:txBody>
      </p:sp>
      <p:sp>
        <p:nvSpPr>
          <p:cNvPr id="3" name="副标题 2"/>
          <p:cNvSpPr>
            <a:spLocks noGrp="1"/>
          </p:cNvSpPr>
          <p:nvPr>
            <p:ph type="subTitle" idx="1"/>
          </p:nvPr>
        </p:nvSpPr>
        <p:spPr>
          <a:xfrm>
            <a:off x="1524000" y="5183386"/>
            <a:ext cx="9144000" cy="446649"/>
          </a:xfrm>
        </p:spPr>
        <p:txBody>
          <a:bodyPr/>
          <a:lstStyle>
            <a:lvl1pPr marL="0" indent="0" algn="ctr">
              <a:buNone/>
              <a:defRPr sz="2400">
                <a:latin typeface="MingLiU-ExtB" panose="02020500000000000000" charset="-120"/>
                <a:ea typeface="MingLiU-ExtB" panose="02020500000000000000" charset="-12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201765-28EA-41EE-8360-4DCDA7AD8B0A}" type="slidenum">
              <a:rPr lang="zh-CN" altLang="en-US" smtClean="0"/>
              <a:t>‹#›</a:t>
            </a:fld>
            <a:endParaRPr lang="zh-CN" altLang="en-US"/>
          </a:p>
        </p:txBody>
      </p:sp>
      <p:cxnSp>
        <p:nvCxnSpPr>
          <p:cNvPr id="9" name="直接连接符 8"/>
          <p:cNvCxnSpPr/>
          <p:nvPr userDrawn="1"/>
        </p:nvCxnSpPr>
        <p:spPr>
          <a:xfrm>
            <a:off x="4431323" y="3441007"/>
            <a:ext cx="3319975" cy="0"/>
          </a:xfrm>
          <a:prstGeom prst="line">
            <a:avLst/>
          </a:prstGeom>
          <a:ln w="19050">
            <a:solidFill>
              <a:srgbClr val="2A5989"/>
            </a:solidFill>
          </a:ln>
        </p:spPr>
        <p:style>
          <a:lnRef idx="1">
            <a:schemeClr val="accent1"/>
          </a:lnRef>
          <a:fillRef idx="0">
            <a:schemeClr val="accent1"/>
          </a:fillRef>
          <a:effectRef idx="0">
            <a:schemeClr val="accent1"/>
          </a:effectRef>
          <a:fontRef idx="minor">
            <a:schemeClr val="tx1"/>
          </a:fontRef>
        </p:style>
      </p:cxnSp>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57890" y="1631333"/>
            <a:ext cx="1476220" cy="148055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7" name="矩形 6"/>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7" name="矩形 6"/>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001488" y="365125"/>
            <a:ext cx="10352312" cy="1325563"/>
          </a:xfrm>
        </p:spPr>
        <p:txBody>
          <a:bodyPr/>
          <a:lstStyle>
            <a:lvl1pPr>
              <a:defRPr>
                <a:solidFill>
                  <a:srgbClr val="2A5989"/>
                </a:solidFill>
                <a:latin typeface="华文中宋" panose="02010600040101010101" pitchFamily="2" charset="-122"/>
                <a:ea typeface="华文中宋" panose="02010600040101010101" pitchFamily="2" charset="-122"/>
              </a:defRPr>
            </a:lvl1pPr>
          </a:lstStyle>
          <a:p>
            <a:r>
              <a:rPr lang="zh-CN" altLang="en-US" dirty="0"/>
              <a:t>单击此处编辑母版标题样式</a:t>
            </a:r>
          </a:p>
        </p:txBody>
      </p:sp>
      <p:sp>
        <p:nvSpPr>
          <p:cNvPr id="3" name="内容占位符 2"/>
          <p:cNvSpPr>
            <a:spLocks noGrp="1"/>
          </p:cNvSpPr>
          <p:nvPr>
            <p:ph idx="1"/>
          </p:nvPr>
        </p:nvSpPr>
        <p:spPr/>
        <p:txBody>
          <a:bodyPr/>
          <a:lstStyle>
            <a:lvl1pPr marL="457200" indent="-457200">
              <a:buFont typeface="Wingdings" panose="05000000000000000000" pitchFamily="2" charset="2"/>
              <a:buChar char="n"/>
              <a:defRPr>
                <a:latin typeface="华文中宋" panose="02010600040101010101" pitchFamily="2" charset="-122"/>
                <a:ea typeface="华文中宋" panose="02010600040101010101" pitchFamily="2" charset="-122"/>
              </a:defRPr>
            </a:lvl1pPr>
            <a:lvl2pPr marL="800100" indent="-342900">
              <a:buFont typeface="Wingdings" panose="05000000000000000000" pitchFamily="2" charset="2"/>
              <a:buChar char="n"/>
              <a:defRPr>
                <a:latin typeface="MingLiU-ExtB" panose="02020500000000000000" charset="-120"/>
                <a:ea typeface="MingLiU-ExtB" panose="02020500000000000000" charset="-120"/>
              </a:defRPr>
            </a:lvl2pPr>
            <a:lvl3pPr marL="1257300" indent="-342900">
              <a:buFont typeface="Wingdings" panose="05000000000000000000" pitchFamily="2" charset="2"/>
              <a:buChar char="n"/>
              <a:defRPr>
                <a:latin typeface="MingLiU-ExtB" panose="02020500000000000000" charset="-120"/>
                <a:ea typeface="MingLiU-ExtB" panose="02020500000000000000" charset="-120"/>
              </a:defRPr>
            </a:lvl3pPr>
            <a:lvl4pPr marL="1657350" indent="-285750">
              <a:buFont typeface="Wingdings" panose="05000000000000000000" pitchFamily="2" charset="2"/>
              <a:buChar char="n"/>
              <a:defRPr>
                <a:latin typeface="MingLiU-ExtB" panose="02020500000000000000" charset="-120"/>
                <a:ea typeface="MingLiU-ExtB" panose="02020500000000000000" charset="-120"/>
              </a:defRPr>
            </a:lvl4pPr>
            <a:lvl5pPr marL="2114550" indent="-285750">
              <a:buFont typeface="Wingdings" panose="05000000000000000000" pitchFamily="2" charset="2"/>
              <a:buChar char="n"/>
              <a:defRPr>
                <a:latin typeface="MingLiU-ExtB" panose="02020500000000000000" charset="-120"/>
                <a:ea typeface="MingLiU-ExtB" panose="02020500000000000000" charset="-12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7" name="矩形 6"/>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838201" y="478972"/>
            <a:ext cx="163286" cy="972457"/>
          </a:xfrm>
          <a:prstGeom prst="rect">
            <a:avLst/>
          </a:prstGeom>
          <a:solidFill>
            <a:srgbClr val="2A5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001486" y="1709738"/>
            <a:ext cx="10345964" cy="2852737"/>
          </a:xfrm>
        </p:spPr>
        <p:txBody>
          <a:bodyPr anchor="b"/>
          <a:lstStyle>
            <a:lvl1pPr>
              <a:defRPr sz="6000">
                <a:solidFill>
                  <a:srgbClr val="1E4B74"/>
                </a:solidFill>
                <a:latin typeface="华文中宋" panose="02010600040101010101" pitchFamily="2" charset="-122"/>
                <a:ea typeface="华文中宋" panose="02010600040101010101" pitchFamily="2" charset="-122"/>
              </a:defRPr>
            </a:lvl1pPr>
          </a:lstStyle>
          <a:p>
            <a:r>
              <a:rPr lang="zh-CN" altLang="en-US" dirty="0"/>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7" name="矩形 6"/>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838200" y="3487965"/>
            <a:ext cx="163286" cy="972457"/>
          </a:xfrm>
          <a:prstGeom prst="rect">
            <a:avLst/>
          </a:prstGeom>
          <a:solidFill>
            <a:srgbClr val="2A5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8" name="矩形 7"/>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10" name="矩形 9"/>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6" name="矩形 5"/>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5" name="矩形 4"/>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8" name="矩形 7"/>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668B0DF-9E95-4FF5-9934-3B6869D759F3}" type="datetimeFigureOut">
              <a:rPr lang="zh-CN" altLang="en-US" smtClean="0"/>
              <a:t>2019/11/21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201765-28EA-41EE-8360-4DCDA7AD8B0A}" type="slidenum">
              <a:rPr lang="zh-CN" altLang="en-US" smtClean="0"/>
              <a:t>‹#›</a:t>
            </a:fld>
            <a:endParaRPr lang="zh-CN" altLang="en-US"/>
          </a:p>
        </p:txBody>
      </p:sp>
      <p:sp>
        <p:nvSpPr>
          <p:cNvPr id="8" name="矩形 7"/>
          <p:cNvSpPr/>
          <p:nvPr userDrawn="1"/>
        </p:nvSpPr>
        <p:spPr>
          <a:xfrm>
            <a:off x="0" y="0"/>
            <a:ext cx="12192000" cy="6858000"/>
          </a:xfrm>
          <a:prstGeom prst="rect">
            <a:avLst/>
          </a:prstGeom>
          <a:noFill/>
          <a:ln w="254000" cap="flat">
            <a:solidFill>
              <a:srgbClr val="2A5989"/>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68B0DF-9E95-4FF5-9934-3B6869D759F3}" type="datetimeFigureOut">
              <a:rPr lang="zh-CN" altLang="en-US" smtClean="0"/>
              <a:t>2019/11/21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201765-28EA-41EE-8360-4DCDA7AD8B0A}"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3688383"/>
            <a:ext cx="9144000" cy="1377476"/>
          </a:xfrm>
        </p:spPr>
        <p:txBody>
          <a:bodyPr>
            <a:noAutofit/>
          </a:bodyPr>
          <a:lstStyle/>
          <a:p>
            <a:r>
              <a:rPr lang="en" altLang="zh-CN" sz="3600" dirty="0">
                <a:solidFill>
                  <a:schemeClr val="accent1">
                    <a:lumMod val="75000"/>
                  </a:schemeClr>
                </a:solidFill>
              </a:rPr>
              <a:t>Toward Driving Scene Understanding:</a:t>
            </a:r>
            <a:br>
              <a:rPr lang="en" altLang="zh-CN" sz="3600" dirty="0">
                <a:solidFill>
                  <a:schemeClr val="accent1">
                    <a:lumMod val="75000"/>
                  </a:schemeClr>
                </a:solidFill>
              </a:rPr>
            </a:br>
            <a:r>
              <a:rPr lang="en" altLang="zh-CN" sz="3600" dirty="0">
                <a:solidFill>
                  <a:schemeClr val="accent1">
                    <a:lumMod val="75000"/>
                  </a:schemeClr>
                </a:solidFill>
              </a:rPr>
              <a:t>A Dataset for Learning Driver Behavior and Causal Reasoning </a:t>
            </a:r>
          </a:p>
        </p:txBody>
      </p:sp>
      <p:sp>
        <p:nvSpPr>
          <p:cNvPr id="3" name="副标题 2"/>
          <p:cNvSpPr>
            <a:spLocks noGrp="1"/>
          </p:cNvSpPr>
          <p:nvPr>
            <p:ph type="subTitle" idx="1"/>
          </p:nvPr>
        </p:nvSpPr>
        <p:spPr>
          <a:xfrm>
            <a:off x="2369959" y="5257645"/>
            <a:ext cx="9144000" cy="1170940"/>
          </a:xfrm>
        </p:spPr>
        <p:txBody>
          <a:bodyPr>
            <a:normAutofit/>
          </a:bodyPr>
          <a:lstStyle/>
          <a:p>
            <a:pPr algn="l"/>
            <a:r>
              <a:rPr lang="zh-CN" altLang="en-US"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作者：</a:t>
            </a:r>
            <a:r>
              <a:rPr lang="en" altLang="zh-CN" sz="2000" dirty="0" err="1">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Vasili</a:t>
            </a:r>
            <a:r>
              <a:rPr lang="en" altLang="zh-CN" sz="20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 </a:t>
            </a:r>
            <a:r>
              <a:rPr lang="en" altLang="zh-CN" sz="2000" dirty="0" err="1">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Ramanishka</a:t>
            </a:r>
            <a:r>
              <a:rPr lang="zh-CN" altLang="en-US"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 </a:t>
            </a:r>
            <a:r>
              <a:rPr lang="en" altLang="zh-CN" sz="20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Yi-Ting Chen</a:t>
            </a:r>
            <a:r>
              <a:rPr lang="zh-CN" altLang="en-US"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 </a:t>
            </a:r>
            <a:r>
              <a:rPr lang="en" altLang="zh-CN" sz="2000" dirty="0" err="1">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Teruhisa</a:t>
            </a:r>
            <a:r>
              <a:rPr lang="en" altLang="zh-CN" sz="20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 </a:t>
            </a:r>
            <a:r>
              <a:rPr lang="en" altLang="zh-CN" sz="2000" dirty="0" err="1">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Misu</a:t>
            </a:r>
            <a:r>
              <a:rPr lang="zh-CN" altLang="en-US"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 </a:t>
            </a:r>
            <a:r>
              <a:rPr lang="en" altLang="zh-CN" sz="20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Kate </a:t>
            </a:r>
            <a:r>
              <a:rPr lang="en" altLang="zh-CN" sz="2000" dirty="0" err="1">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Saenko</a:t>
            </a:r>
            <a:endParaRPr lang="zh-CN" altLang="en-US"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endParaRPr>
          </a:p>
          <a:p>
            <a:pPr algn="l"/>
            <a:r>
              <a:rPr lang="zh-CN" altLang="en-US"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来源：</a:t>
            </a:r>
            <a:r>
              <a:rPr lang="en-US" altLang="zh-CN"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CVPR18</a:t>
            </a:r>
            <a:endParaRPr lang="zh-CN" altLang="en-US"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endParaRPr>
          </a:p>
          <a:p>
            <a:pPr algn="l"/>
            <a:r>
              <a:rPr lang="zh-CN" altLang="en-US"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汇报人：</a:t>
            </a:r>
            <a:r>
              <a:rPr lang="zh-CN" altLang="en-US" sz="20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郝磊祯</a:t>
            </a:r>
            <a:r>
              <a:rPr lang="zh-CN" altLang="en-US"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 </a:t>
            </a:r>
            <a:r>
              <a:rPr lang="en-US" altLang="zh-CN" sz="2000"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19210240221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7">
            <a:extLst>
              <a:ext uri="{FF2B5EF4-FFF2-40B4-BE49-F238E27FC236}">
                <a16:creationId xmlns:a16="http://schemas.microsoft.com/office/drawing/2014/main" id="{060349ED-CA47-E746-BB36-D18710359EFF}"/>
              </a:ext>
            </a:extLst>
          </p:cNvPr>
          <p:cNvSpPr/>
          <p:nvPr/>
        </p:nvSpPr>
        <p:spPr>
          <a:xfrm>
            <a:off x="355090" y="391085"/>
            <a:ext cx="1046759" cy="900000"/>
          </a:xfrm>
          <a:custGeom>
            <a:avLst/>
            <a:gdLst>
              <a:gd name="connsiteX0" fmla="*/ 0 w 1046759"/>
              <a:gd name="connsiteY0" fmla="*/ 0 h 900000"/>
              <a:gd name="connsiteX1" fmla="*/ 900000 w 1046759"/>
              <a:gd name="connsiteY1" fmla="*/ 0 h 900000"/>
              <a:gd name="connsiteX2" fmla="*/ 900000 w 1046759"/>
              <a:gd name="connsiteY2" fmla="*/ 303241 h 900000"/>
              <a:gd name="connsiteX3" fmla="*/ 1046759 w 1046759"/>
              <a:gd name="connsiteY3" fmla="*/ 450000 h 900000"/>
              <a:gd name="connsiteX4" fmla="*/ 900000 w 1046759"/>
              <a:gd name="connsiteY4" fmla="*/ 596759 h 900000"/>
              <a:gd name="connsiteX5" fmla="*/ 900000 w 1046759"/>
              <a:gd name="connsiteY5" fmla="*/ 900000 h 900000"/>
              <a:gd name="connsiteX6" fmla="*/ 0 w 1046759"/>
              <a:gd name="connsiteY6" fmla="*/ 900000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6759" h="900000">
                <a:moveTo>
                  <a:pt x="0" y="0"/>
                </a:moveTo>
                <a:lnTo>
                  <a:pt x="900000" y="0"/>
                </a:lnTo>
                <a:lnTo>
                  <a:pt x="900000" y="303241"/>
                </a:lnTo>
                <a:lnTo>
                  <a:pt x="1046759" y="450000"/>
                </a:lnTo>
                <a:lnTo>
                  <a:pt x="900000" y="596759"/>
                </a:lnTo>
                <a:lnTo>
                  <a:pt x="900000" y="900000"/>
                </a:lnTo>
                <a:lnTo>
                  <a:pt x="0" y="900000"/>
                </a:lnTo>
                <a:close/>
              </a:path>
            </a:pathLst>
          </a:cu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微软雅黑" panose="020B0503020204020204" charset="-122"/>
                <a:ea typeface="微软雅黑" panose="020B0503020204020204" charset="-122"/>
              </a:rPr>
              <a:t>2</a:t>
            </a:r>
            <a:endParaRPr lang="zh-CN" altLang="en-US" sz="4000" i="1" dirty="0">
              <a:latin typeface="微软雅黑" panose="020B0503020204020204" charset="-122"/>
              <a:ea typeface="微软雅黑" panose="020B0503020204020204" charset="-122"/>
            </a:endParaRPr>
          </a:p>
        </p:txBody>
      </p:sp>
      <p:sp>
        <p:nvSpPr>
          <p:cNvPr id="3" name="文本框 2">
            <a:extLst>
              <a:ext uri="{FF2B5EF4-FFF2-40B4-BE49-F238E27FC236}">
                <a16:creationId xmlns:a16="http://schemas.microsoft.com/office/drawing/2014/main" id="{0441B9B9-4657-0746-83AC-B26283D37169}"/>
              </a:ext>
            </a:extLst>
          </p:cNvPr>
          <p:cNvSpPr txBox="1"/>
          <p:nvPr/>
        </p:nvSpPr>
        <p:spPr>
          <a:xfrm>
            <a:off x="1493949" y="644754"/>
            <a:ext cx="3407984" cy="830997"/>
          </a:xfrm>
          <a:prstGeom prst="rect">
            <a:avLst/>
          </a:prstGeom>
          <a:noFill/>
        </p:spPr>
        <p:txBody>
          <a:bodyPr wrap="none" rtlCol="0">
            <a:spAutoFit/>
          </a:bodyPr>
          <a:lstStyle/>
          <a:p>
            <a:r>
              <a:rPr lang="en" altLang="zh-CN" sz="2400" dirty="0"/>
              <a:t>Annotation Methodology </a:t>
            </a:r>
          </a:p>
          <a:p>
            <a:endParaRPr kumimoji="1" lang="zh-CN" altLang="en-US" sz="2400" dirty="0"/>
          </a:p>
        </p:txBody>
      </p:sp>
      <p:sp>
        <p:nvSpPr>
          <p:cNvPr id="5" name="文本框 4">
            <a:extLst>
              <a:ext uri="{FF2B5EF4-FFF2-40B4-BE49-F238E27FC236}">
                <a16:creationId xmlns:a16="http://schemas.microsoft.com/office/drawing/2014/main" id="{40CAE936-4D2C-5F41-8E0D-CD156FD07B06}"/>
              </a:ext>
            </a:extLst>
          </p:cNvPr>
          <p:cNvSpPr txBox="1"/>
          <p:nvPr/>
        </p:nvSpPr>
        <p:spPr>
          <a:xfrm>
            <a:off x="672408" y="2430885"/>
            <a:ext cx="5156245" cy="1200329"/>
          </a:xfrm>
          <a:prstGeom prst="rect">
            <a:avLst/>
          </a:prstGeom>
          <a:noFill/>
        </p:spPr>
        <p:txBody>
          <a:bodyPr wrap="square" rtlCol="0">
            <a:spAutoFit/>
          </a:bodyPr>
          <a:lstStyle/>
          <a:p>
            <a:r>
              <a:rPr lang="en" altLang="zh-CN" sz="2400" dirty="0"/>
              <a:t>Our annotation methodology is motivated by human factor and cognitive science. </a:t>
            </a:r>
          </a:p>
        </p:txBody>
      </p:sp>
      <p:sp>
        <p:nvSpPr>
          <p:cNvPr id="6" name="矩形 5">
            <a:extLst>
              <a:ext uri="{FF2B5EF4-FFF2-40B4-BE49-F238E27FC236}">
                <a16:creationId xmlns:a16="http://schemas.microsoft.com/office/drawing/2014/main" id="{1FDCC24C-959A-8349-AAC4-960F3B44A330}"/>
              </a:ext>
            </a:extLst>
          </p:cNvPr>
          <p:cNvSpPr/>
          <p:nvPr/>
        </p:nvSpPr>
        <p:spPr>
          <a:xfrm>
            <a:off x="622300" y="4897255"/>
            <a:ext cx="5750081" cy="1569660"/>
          </a:xfrm>
          <a:prstGeom prst="rect">
            <a:avLst/>
          </a:prstGeom>
        </p:spPr>
        <p:txBody>
          <a:bodyPr wrap="square">
            <a:spAutoFit/>
          </a:bodyPr>
          <a:lstStyle/>
          <a:p>
            <a:r>
              <a:rPr lang="en" altLang="zh-CN" sz="2400" dirty="0">
                <a:latin typeface="NimbusRomNo9L"/>
              </a:rPr>
              <a:t>We propose a 4-layer representation to describe driver behavior</a:t>
            </a:r>
            <a:r>
              <a:rPr lang="en-US" altLang="zh-CN" sz="2400" dirty="0">
                <a:latin typeface="NimbusRomNo9L"/>
              </a:rPr>
              <a:t>.</a:t>
            </a:r>
            <a:r>
              <a:rPr lang="en" altLang="zh-CN" sz="2400" dirty="0">
                <a:latin typeface="NimbusRomNo9L"/>
              </a:rPr>
              <a:t>Goal-oriented action(green), Stimulus-driven action(red), Cause and Attention(purple) </a:t>
            </a:r>
            <a:endParaRPr lang="en" altLang="zh-CN" sz="2400" dirty="0"/>
          </a:p>
        </p:txBody>
      </p:sp>
      <p:pic>
        <p:nvPicPr>
          <p:cNvPr id="9" name="图片 8">
            <a:extLst>
              <a:ext uri="{FF2B5EF4-FFF2-40B4-BE49-F238E27FC236}">
                <a16:creationId xmlns:a16="http://schemas.microsoft.com/office/drawing/2014/main" id="{AFC5BD2A-F789-D447-9AD1-5D1D33EF6857}"/>
              </a:ext>
            </a:extLst>
          </p:cNvPr>
          <p:cNvPicPr>
            <a:picLocks noChangeAspect="1"/>
          </p:cNvPicPr>
          <p:nvPr/>
        </p:nvPicPr>
        <p:blipFill>
          <a:blip r:embed="rId2"/>
          <a:stretch>
            <a:fillRect/>
          </a:stretch>
        </p:blipFill>
        <p:spPr>
          <a:xfrm>
            <a:off x="6096000" y="841085"/>
            <a:ext cx="5473700" cy="4724400"/>
          </a:xfrm>
          <a:prstGeom prst="rect">
            <a:avLst/>
          </a:prstGeom>
        </p:spPr>
      </p:pic>
    </p:spTree>
    <p:extLst>
      <p:ext uri="{BB962C8B-B14F-4D97-AF65-F5344CB8AC3E}">
        <p14:creationId xmlns:p14="http://schemas.microsoft.com/office/powerpoint/2010/main" val="13347033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9EDE978A-F028-314F-9B64-820D63902BC3}"/>
              </a:ext>
            </a:extLst>
          </p:cNvPr>
          <p:cNvPicPr>
            <a:picLocks noChangeAspect="1"/>
          </p:cNvPicPr>
          <p:nvPr/>
        </p:nvPicPr>
        <p:blipFill>
          <a:blip r:embed="rId2"/>
          <a:stretch>
            <a:fillRect/>
          </a:stretch>
        </p:blipFill>
        <p:spPr>
          <a:xfrm>
            <a:off x="146783" y="203909"/>
            <a:ext cx="5365333" cy="6450182"/>
          </a:xfrm>
          <a:prstGeom prst="rect">
            <a:avLst/>
          </a:prstGeom>
        </p:spPr>
      </p:pic>
      <p:sp>
        <p:nvSpPr>
          <p:cNvPr id="5" name="文本框 4">
            <a:extLst>
              <a:ext uri="{FF2B5EF4-FFF2-40B4-BE49-F238E27FC236}">
                <a16:creationId xmlns:a16="http://schemas.microsoft.com/office/drawing/2014/main" id="{2A27BDD3-825B-4A4C-B5AC-F166D77C8875}"/>
              </a:ext>
            </a:extLst>
          </p:cNvPr>
          <p:cNvSpPr txBox="1"/>
          <p:nvPr/>
        </p:nvSpPr>
        <p:spPr>
          <a:xfrm>
            <a:off x="5348960" y="390973"/>
            <a:ext cx="6551052" cy="923330"/>
          </a:xfrm>
          <a:prstGeom prst="rect">
            <a:avLst/>
          </a:prstGeom>
          <a:noFill/>
        </p:spPr>
        <p:txBody>
          <a:bodyPr wrap="square" rtlCol="0">
            <a:spAutoFit/>
          </a:bodyPr>
          <a:lstStyle/>
          <a:p>
            <a:r>
              <a:rPr lang="en" altLang="zh-CN" dirty="0"/>
              <a:t>The yellow trajectory indicates GPS positions of our instrumented vehicle </a:t>
            </a:r>
          </a:p>
          <a:p>
            <a:endParaRPr kumimoji="1" lang="zh-CN" altLang="en-US" dirty="0"/>
          </a:p>
        </p:txBody>
      </p:sp>
      <p:sp>
        <p:nvSpPr>
          <p:cNvPr id="6" name="文本框 5">
            <a:extLst>
              <a:ext uri="{FF2B5EF4-FFF2-40B4-BE49-F238E27FC236}">
                <a16:creationId xmlns:a16="http://schemas.microsoft.com/office/drawing/2014/main" id="{E2E2367D-ACE1-C84E-816F-D100119A48C0}"/>
              </a:ext>
            </a:extLst>
          </p:cNvPr>
          <p:cNvSpPr txBox="1"/>
          <p:nvPr/>
        </p:nvSpPr>
        <p:spPr>
          <a:xfrm>
            <a:off x="5348960" y="1199801"/>
            <a:ext cx="6366321" cy="1200329"/>
          </a:xfrm>
          <a:prstGeom prst="rect">
            <a:avLst/>
          </a:prstGeom>
          <a:noFill/>
        </p:spPr>
        <p:txBody>
          <a:bodyPr wrap="square" rtlCol="0">
            <a:spAutoFit/>
          </a:bodyPr>
          <a:lstStyle/>
          <a:p>
            <a:r>
              <a:rPr kumimoji="1" lang="en-US" altLang="zh-CN" dirty="0"/>
              <a:t>Goal-oriented action(Green):   </a:t>
            </a:r>
            <a:r>
              <a:rPr lang="en" altLang="zh-CN" dirty="0"/>
              <a:t>involves the driver’s manipulation of the vehicle in a navigation task such as </a:t>
            </a:r>
            <a:r>
              <a:rPr lang="en" altLang="zh-CN" i="1" dirty="0"/>
              <a:t>right turn</a:t>
            </a:r>
            <a:r>
              <a:rPr lang="en" altLang="zh-CN" dirty="0"/>
              <a:t>, </a:t>
            </a:r>
            <a:r>
              <a:rPr lang="en" altLang="zh-CN" i="1" dirty="0"/>
              <a:t>left turn</a:t>
            </a:r>
            <a:r>
              <a:rPr lang="en" altLang="zh-CN" dirty="0"/>
              <a:t>, </a:t>
            </a:r>
            <a:r>
              <a:rPr lang="en" altLang="zh-CN" i="1" dirty="0"/>
              <a:t>branch </a:t>
            </a:r>
            <a:r>
              <a:rPr lang="en" altLang="zh-CN" dirty="0"/>
              <a:t>and </a:t>
            </a:r>
            <a:r>
              <a:rPr lang="en" altLang="zh-CN" i="1" dirty="0"/>
              <a:t>merge</a:t>
            </a:r>
            <a:r>
              <a:rPr lang="en" altLang="zh-CN" dirty="0"/>
              <a:t>. </a:t>
            </a:r>
          </a:p>
          <a:p>
            <a:endParaRPr kumimoji="1" lang="zh-CN" altLang="en-US" dirty="0"/>
          </a:p>
        </p:txBody>
      </p:sp>
      <p:sp>
        <p:nvSpPr>
          <p:cNvPr id="8" name="文本框 7">
            <a:extLst>
              <a:ext uri="{FF2B5EF4-FFF2-40B4-BE49-F238E27FC236}">
                <a16:creationId xmlns:a16="http://schemas.microsoft.com/office/drawing/2014/main" id="{C2FB5AF3-FC37-3848-BAB4-72CD5DDE1113}"/>
              </a:ext>
            </a:extLst>
          </p:cNvPr>
          <p:cNvSpPr txBox="1"/>
          <p:nvPr/>
        </p:nvSpPr>
        <p:spPr>
          <a:xfrm>
            <a:off x="5380336" y="2287935"/>
            <a:ext cx="6250412" cy="1200329"/>
          </a:xfrm>
          <a:prstGeom prst="rect">
            <a:avLst/>
          </a:prstGeom>
          <a:noFill/>
        </p:spPr>
        <p:txBody>
          <a:bodyPr wrap="square" rtlCol="0">
            <a:spAutoFit/>
          </a:bodyPr>
          <a:lstStyle/>
          <a:p>
            <a:r>
              <a:rPr lang="en" altLang="zh-CN" dirty="0"/>
              <a:t>Stimulus-driven action (Red):</a:t>
            </a:r>
            <a:r>
              <a:rPr lang="zh-CN" altLang="en-US" dirty="0"/>
              <a:t>   </a:t>
            </a:r>
            <a:r>
              <a:rPr lang="en" altLang="zh-CN" dirty="0"/>
              <a:t>While operating the vehicle, the driver can make a </a:t>
            </a:r>
            <a:r>
              <a:rPr lang="en" altLang="zh-CN" i="1" dirty="0"/>
              <a:t>stop </a:t>
            </a:r>
            <a:r>
              <a:rPr lang="en" altLang="zh-CN" dirty="0"/>
              <a:t>or </a:t>
            </a:r>
            <a:r>
              <a:rPr lang="en" altLang="zh-CN" i="1" dirty="0"/>
              <a:t>deviate </a:t>
            </a:r>
            <a:r>
              <a:rPr lang="en" altLang="zh-CN" dirty="0"/>
              <a:t>due to traffic participants or obstacles. </a:t>
            </a:r>
            <a:r>
              <a:rPr lang="en" altLang="zh-CN" i="1" dirty="0"/>
              <a:t>Stop </a:t>
            </a:r>
            <a:r>
              <a:rPr lang="en" altLang="zh-CN" dirty="0"/>
              <a:t>and </a:t>
            </a:r>
            <a:r>
              <a:rPr lang="en" altLang="zh-CN" i="1" dirty="0"/>
              <a:t>deviate </a:t>
            </a:r>
            <a:r>
              <a:rPr lang="en" altLang="zh-CN" dirty="0"/>
              <a:t>are categorized as Stimulus- driven action. </a:t>
            </a:r>
          </a:p>
        </p:txBody>
      </p:sp>
      <p:sp>
        <p:nvSpPr>
          <p:cNvPr id="10" name="文本框 9">
            <a:extLst>
              <a:ext uri="{FF2B5EF4-FFF2-40B4-BE49-F238E27FC236}">
                <a16:creationId xmlns:a16="http://schemas.microsoft.com/office/drawing/2014/main" id="{6AE8F20C-7D42-D549-BCCC-261BB2897096}"/>
              </a:ext>
            </a:extLst>
          </p:cNvPr>
          <p:cNvSpPr txBox="1"/>
          <p:nvPr/>
        </p:nvSpPr>
        <p:spPr>
          <a:xfrm>
            <a:off x="5409313" y="3669386"/>
            <a:ext cx="6192458" cy="923330"/>
          </a:xfrm>
          <a:prstGeom prst="rect">
            <a:avLst/>
          </a:prstGeom>
          <a:noFill/>
        </p:spPr>
        <p:txBody>
          <a:bodyPr wrap="square" rtlCol="0">
            <a:spAutoFit/>
          </a:bodyPr>
          <a:lstStyle/>
          <a:p>
            <a:r>
              <a:rPr kumimoji="1" lang="en-US" altLang="zh-CN" dirty="0"/>
              <a:t>Cause (red):</a:t>
            </a:r>
            <a:r>
              <a:rPr lang="en" altLang="zh-CN" dirty="0"/>
              <a:t>While operating the vehicle, the driver can make a </a:t>
            </a:r>
            <a:r>
              <a:rPr lang="en" altLang="zh-CN" i="1" dirty="0"/>
              <a:t>stop </a:t>
            </a:r>
            <a:r>
              <a:rPr lang="en" altLang="zh-CN" dirty="0"/>
              <a:t>or </a:t>
            </a:r>
            <a:r>
              <a:rPr lang="en" altLang="zh-CN" i="1" dirty="0"/>
              <a:t>deviate </a:t>
            </a:r>
            <a:r>
              <a:rPr lang="en" altLang="zh-CN" dirty="0"/>
              <a:t>due to traffic participants or obstacles. </a:t>
            </a:r>
            <a:r>
              <a:rPr lang="en" altLang="zh-CN" i="1" dirty="0"/>
              <a:t>Stop </a:t>
            </a:r>
            <a:r>
              <a:rPr lang="en" altLang="zh-CN" dirty="0"/>
              <a:t>and </a:t>
            </a:r>
            <a:r>
              <a:rPr lang="en" altLang="zh-CN" i="1" dirty="0"/>
              <a:t>deviate </a:t>
            </a:r>
            <a:r>
              <a:rPr lang="en" altLang="zh-CN" dirty="0"/>
              <a:t>are categorized as Stimulus- driven action. </a:t>
            </a:r>
          </a:p>
        </p:txBody>
      </p:sp>
      <p:sp>
        <p:nvSpPr>
          <p:cNvPr id="12" name="文本框 11">
            <a:extLst>
              <a:ext uri="{FF2B5EF4-FFF2-40B4-BE49-F238E27FC236}">
                <a16:creationId xmlns:a16="http://schemas.microsoft.com/office/drawing/2014/main" id="{9789FF0D-EB65-7746-B119-4E16539D170B}"/>
              </a:ext>
            </a:extLst>
          </p:cNvPr>
          <p:cNvSpPr txBox="1"/>
          <p:nvPr/>
        </p:nvSpPr>
        <p:spPr>
          <a:xfrm>
            <a:off x="5413422" y="4878181"/>
            <a:ext cx="6192458" cy="1477328"/>
          </a:xfrm>
          <a:prstGeom prst="rect">
            <a:avLst/>
          </a:prstGeom>
          <a:noFill/>
        </p:spPr>
        <p:txBody>
          <a:bodyPr wrap="square" rtlCol="0">
            <a:spAutoFit/>
          </a:bodyPr>
          <a:lstStyle/>
          <a:p>
            <a:r>
              <a:rPr kumimoji="1" lang="en-US" altLang="zh-CN" dirty="0"/>
              <a:t>Attention(purple):</a:t>
            </a:r>
            <a:r>
              <a:rPr kumimoji="1" lang="en" altLang="zh-CN" dirty="0"/>
              <a:t>L</a:t>
            </a:r>
            <a:r>
              <a:rPr lang="en" altLang="zh-CN" dirty="0"/>
              <a:t>ocalize the traffic participants that are attended by drivers. For example, a </a:t>
            </a:r>
            <a:r>
              <a:rPr lang="en" altLang="zh-CN" i="1" dirty="0"/>
              <a:t>pedestrian near ego lane </a:t>
            </a:r>
            <a:r>
              <a:rPr lang="en" altLang="zh-CN" dirty="0"/>
              <a:t>may be attended by drivers since the pedestrian might perform certain actions that would affect driver behavior. </a:t>
            </a:r>
          </a:p>
          <a:p>
            <a:endParaRPr kumimoji="1" lang="zh-CN" altLang="en-US" dirty="0"/>
          </a:p>
        </p:txBody>
      </p:sp>
    </p:spTree>
    <p:extLst>
      <p:ext uri="{BB962C8B-B14F-4D97-AF65-F5344CB8AC3E}">
        <p14:creationId xmlns:p14="http://schemas.microsoft.com/office/powerpoint/2010/main" val="22349936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D98E8DC0-8045-1B4B-84D3-4B79CF2C89D9}"/>
              </a:ext>
            </a:extLst>
          </p:cNvPr>
          <p:cNvPicPr>
            <a:picLocks noChangeAspect="1"/>
          </p:cNvPicPr>
          <p:nvPr/>
        </p:nvPicPr>
        <p:blipFill>
          <a:blip r:embed="rId2"/>
          <a:stretch>
            <a:fillRect/>
          </a:stretch>
        </p:blipFill>
        <p:spPr>
          <a:xfrm>
            <a:off x="1439204" y="1270373"/>
            <a:ext cx="8195531" cy="2669615"/>
          </a:xfrm>
          <a:prstGeom prst="rect">
            <a:avLst/>
          </a:prstGeom>
        </p:spPr>
      </p:pic>
      <p:sp>
        <p:nvSpPr>
          <p:cNvPr id="3" name="文本框 2">
            <a:extLst>
              <a:ext uri="{FF2B5EF4-FFF2-40B4-BE49-F238E27FC236}">
                <a16:creationId xmlns:a16="http://schemas.microsoft.com/office/drawing/2014/main" id="{4F822254-7DA3-0B47-A4A1-83B6B4A353B8}"/>
              </a:ext>
            </a:extLst>
          </p:cNvPr>
          <p:cNvSpPr txBox="1"/>
          <p:nvPr/>
        </p:nvSpPr>
        <p:spPr>
          <a:xfrm>
            <a:off x="2379301" y="4958336"/>
            <a:ext cx="6664966" cy="830997"/>
          </a:xfrm>
          <a:prstGeom prst="rect">
            <a:avLst/>
          </a:prstGeom>
          <a:noFill/>
        </p:spPr>
        <p:txBody>
          <a:bodyPr wrap="none" rtlCol="0">
            <a:spAutoFit/>
          </a:bodyPr>
          <a:lstStyle/>
          <a:p>
            <a:r>
              <a:rPr lang="en" altLang="zh-CN" sz="2400" dirty="0"/>
              <a:t>The average duration of each session is 45 minutes. </a:t>
            </a:r>
          </a:p>
          <a:p>
            <a:endParaRPr kumimoji="1" lang="zh-CN" altLang="en-US" sz="2400" dirty="0"/>
          </a:p>
        </p:txBody>
      </p:sp>
      <p:sp>
        <p:nvSpPr>
          <p:cNvPr id="5" name="矩形 4">
            <a:extLst>
              <a:ext uri="{FF2B5EF4-FFF2-40B4-BE49-F238E27FC236}">
                <a16:creationId xmlns:a16="http://schemas.microsoft.com/office/drawing/2014/main" id="{35C76907-92B6-CC4A-8E17-8278897B8FB2}"/>
              </a:ext>
            </a:extLst>
          </p:cNvPr>
          <p:cNvSpPr/>
          <p:nvPr/>
        </p:nvSpPr>
        <p:spPr>
          <a:xfrm>
            <a:off x="493058" y="368548"/>
            <a:ext cx="6096000" cy="1077218"/>
          </a:xfrm>
          <a:prstGeom prst="rect">
            <a:avLst/>
          </a:prstGeom>
        </p:spPr>
        <p:txBody>
          <a:bodyPr>
            <a:spAutoFit/>
          </a:bodyPr>
          <a:lstStyle/>
          <a:p>
            <a:r>
              <a:rPr lang="en" altLang="zh-CN" sz="3200" b="1" dirty="0"/>
              <a:t>Dataset Statistics </a:t>
            </a:r>
          </a:p>
          <a:p>
            <a:endParaRPr kumimoji="1" lang="zh-CN" altLang="en-US" sz="3200" dirty="0"/>
          </a:p>
        </p:txBody>
      </p:sp>
    </p:spTree>
    <p:extLst>
      <p:ext uri="{BB962C8B-B14F-4D97-AF65-F5344CB8AC3E}">
        <p14:creationId xmlns:p14="http://schemas.microsoft.com/office/powerpoint/2010/main" val="38677965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530C5148-AAF0-ED4F-83C1-09EFB8FA6D5E}"/>
              </a:ext>
            </a:extLst>
          </p:cNvPr>
          <p:cNvPicPr>
            <a:picLocks noChangeAspect="1"/>
          </p:cNvPicPr>
          <p:nvPr/>
        </p:nvPicPr>
        <p:blipFill>
          <a:blip r:embed="rId2"/>
          <a:stretch>
            <a:fillRect/>
          </a:stretch>
        </p:blipFill>
        <p:spPr>
          <a:xfrm>
            <a:off x="255340" y="1211397"/>
            <a:ext cx="11439118" cy="3462203"/>
          </a:xfrm>
          <a:prstGeom prst="rect">
            <a:avLst/>
          </a:prstGeom>
        </p:spPr>
      </p:pic>
      <p:sp>
        <p:nvSpPr>
          <p:cNvPr id="7" name="文本框 6">
            <a:extLst>
              <a:ext uri="{FF2B5EF4-FFF2-40B4-BE49-F238E27FC236}">
                <a16:creationId xmlns:a16="http://schemas.microsoft.com/office/drawing/2014/main" id="{C0FB6708-19FE-6E40-B98B-9AC63CE68388}"/>
              </a:ext>
            </a:extLst>
          </p:cNvPr>
          <p:cNvSpPr txBox="1"/>
          <p:nvPr/>
        </p:nvSpPr>
        <p:spPr>
          <a:xfrm>
            <a:off x="497542" y="349623"/>
            <a:ext cx="3243444" cy="861774"/>
          </a:xfrm>
          <a:prstGeom prst="rect">
            <a:avLst/>
          </a:prstGeom>
          <a:noFill/>
        </p:spPr>
        <p:txBody>
          <a:bodyPr wrap="square" rtlCol="0">
            <a:spAutoFit/>
          </a:bodyPr>
          <a:lstStyle/>
          <a:p>
            <a:r>
              <a:rPr lang="en" altLang="zh-CN" sz="3200" b="1" dirty="0"/>
              <a:t>Dataset Statistics </a:t>
            </a:r>
          </a:p>
          <a:p>
            <a:endParaRPr kumimoji="1" lang="zh-CN" altLang="en-US" dirty="0"/>
          </a:p>
        </p:txBody>
      </p:sp>
      <p:sp>
        <p:nvSpPr>
          <p:cNvPr id="8" name="文本框 7">
            <a:extLst>
              <a:ext uri="{FF2B5EF4-FFF2-40B4-BE49-F238E27FC236}">
                <a16:creationId xmlns:a16="http://schemas.microsoft.com/office/drawing/2014/main" id="{42567F6C-5337-6B41-9402-74ED40507061}"/>
              </a:ext>
            </a:extLst>
          </p:cNvPr>
          <p:cNvSpPr txBox="1"/>
          <p:nvPr/>
        </p:nvSpPr>
        <p:spPr>
          <a:xfrm>
            <a:off x="805984" y="5246493"/>
            <a:ext cx="11198597" cy="400110"/>
          </a:xfrm>
          <a:prstGeom prst="rect">
            <a:avLst/>
          </a:prstGeom>
          <a:noFill/>
        </p:spPr>
        <p:txBody>
          <a:bodyPr wrap="square" rtlCol="0">
            <a:spAutoFit/>
          </a:bodyPr>
          <a:lstStyle/>
          <a:p>
            <a:r>
              <a:rPr lang="en" altLang="zh-CN" sz="2000" dirty="0"/>
              <a:t>Within 104 video hours, we have 137 sessions corresponding to different navigation tasks</a:t>
            </a:r>
            <a:r>
              <a:rPr lang="en-US" altLang="zh-CN" sz="2000" dirty="0"/>
              <a:t>.</a:t>
            </a:r>
            <a:endParaRPr kumimoji="1" lang="zh-CN" altLang="en-US" sz="20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CDCB59AA-63AC-2040-A1C8-6EE7227EE230}"/>
              </a:ext>
            </a:extLst>
          </p:cNvPr>
          <p:cNvSpPr txBox="1"/>
          <p:nvPr/>
        </p:nvSpPr>
        <p:spPr>
          <a:xfrm>
            <a:off x="1035424" y="3603812"/>
            <a:ext cx="10350500" cy="1200329"/>
          </a:xfrm>
          <a:prstGeom prst="rect">
            <a:avLst/>
          </a:prstGeom>
          <a:noFill/>
        </p:spPr>
        <p:txBody>
          <a:bodyPr wrap="square" rtlCol="0">
            <a:spAutoFit/>
          </a:bodyPr>
          <a:lstStyle/>
          <a:p>
            <a:r>
              <a:rPr lang="en" altLang="zh-CN" sz="2400" dirty="0"/>
              <a:t>In addition to the input video stream, our model has access to an auxiliary signal which provides complimentary information about the vehicle dynamics </a:t>
            </a:r>
          </a:p>
          <a:p>
            <a:endParaRPr kumimoji="1" lang="zh-CN" altLang="en-US" sz="2400" dirty="0"/>
          </a:p>
        </p:txBody>
      </p:sp>
      <p:pic>
        <p:nvPicPr>
          <p:cNvPr id="8" name="图片 7">
            <a:extLst>
              <a:ext uri="{FF2B5EF4-FFF2-40B4-BE49-F238E27FC236}">
                <a16:creationId xmlns:a16="http://schemas.microsoft.com/office/drawing/2014/main" id="{BA9BC767-1717-BC40-A129-49B3F5F3D07B}"/>
              </a:ext>
            </a:extLst>
          </p:cNvPr>
          <p:cNvPicPr>
            <a:picLocks noChangeAspect="1"/>
          </p:cNvPicPr>
          <p:nvPr/>
        </p:nvPicPr>
        <p:blipFill>
          <a:blip r:embed="rId2"/>
          <a:stretch>
            <a:fillRect/>
          </a:stretch>
        </p:blipFill>
        <p:spPr>
          <a:xfrm>
            <a:off x="377134" y="1265517"/>
            <a:ext cx="11437732" cy="1571811"/>
          </a:xfrm>
          <a:prstGeom prst="rect">
            <a:avLst/>
          </a:prstGeom>
        </p:spPr>
      </p:pic>
      <p:sp>
        <p:nvSpPr>
          <p:cNvPr id="11" name="矩形 10">
            <a:extLst>
              <a:ext uri="{FF2B5EF4-FFF2-40B4-BE49-F238E27FC236}">
                <a16:creationId xmlns:a16="http://schemas.microsoft.com/office/drawing/2014/main" id="{7686C3DA-AC27-114E-9A19-F9A6E541A357}"/>
              </a:ext>
            </a:extLst>
          </p:cNvPr>
          <p:cNvSpPr/>
          <p:nvPr/>
        </p:nvSpPr>
        <p:spPr>
          <a:xfrm>
            <a:off x="1035424" y="4804141"/>
            <a:ext cx="10153275" cy="830997"/>
          </a:xfrm>
          <a:prstGeom prst="rect">
            <a:avLst/>
          </a:prstGeom>
        </p:spPr>
        <p:txBody>
          <a:bodyPr wrap="square">
            <a:spAutoFit/>
          </a:bodyPr>
          <a:lstStyle/>
          <a:p>
            <a:r>
              <a:rPr lang="en-US" altLang="zh-CN" sz="2400" dirty="0">
                <a:latin typeface="NimbusRomNo9L"/>
              </a:rPr>
              <a:t>Fr</a:t>
            </a:r>
            <a:r>
              <a:rPr lang="en" altLang="zh-CN" sz="2400" dirty="0">
                <a:latin typeface="NimbusRomNo9L"/>
              </a:rPr>
              <a:t>om the CAN bus sensors: car speed, accelerator and braking pedal positions, yaw rate, steering wheel angle, and the rotation speed of the steering wheel </a:t>
            </a:r>
            <a:endParaRPr lang="en" altLang="zh-CN" sz="24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16502" b="16502"/>
          <a:stretch>
            <a:fillRect/>
          </a:stretch>
        </p:blipFill>
        <p:spPr/>
      </p:pic>
      <p:sp>
        <p:nvSpPr>
          <p:cNvPr id="11" name="圆角矩形 10"/>
          <p:cNvSpPr/>
          <p:nvPr/>
        </p:nvSpPr>
        <p:spPr>
          <a:xfrm>
            <a:off x="0" y="2870200"/>
            <a:ext cx="6502399" cy="1089061"/>
          </a:xfrm>
          <a:prstGeom prst="roundRect">
            <a:avLst>
              <a:gd name="adj" fmla="val 0"/>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流程图: 手动输入 9"/>
          <p:cNvSpPr/>
          <p:nvPr/>
        </p:nvSpPr>
        <p:spPr>
          <a:xfrm rot="16200000" flipH="1">
            <a:off x="5201024" y="-132977"/>
            <a:ext cx="6858000" cy="7123953"/>
          </a:xfrm>
          <a:prstGeom prst="flowChartManualInpu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标题 6"/>
          <p:cNvSpPr>
            <a:spLocks noGrp="1"/>
          </p:cNvSpPr>
          <p:nvPr>
            <p:ph type="title"/>
          </p:nvPr>
        </p:nvSpPr>
        <p:spPr>
          <a:xfrm>
            <a:off x="0" y="2529186"/>
            <a:ext cx="5570071" cy="1800000"/>
          </a:xfrm>
        </p:spPr>
        <p:txBody>
          <a:bodyPr anchor="ctr">
            <a:scene3d>
              <a:camera prst="orthographicFront"/>
              <a:lightRig rig="threePt" dir="t"/>
            </a:scene3d>
          </a:bodyPr>
          <a:lstStyle/>
          <a:p>
            <a:pPr algn="ctr"/>
            <a:r>
              <a:rPr lang="zh-CN" altLang="en-US" dirty="0">
                <a:solidFill>
                  <a:schemeClr val="accent1"/>
                </a:solidFill>
                <a:effectLst>
                  <a:outerShdw blurRad="38100" dist="25400" dir="5400000" algn="ctr" rotWithShape="0">
                    <a:srgbClr val="6E747A">
                      <a:alpha val="43000"/>
                    </a:srgbClr>
                  </a:outerShdw>
                </a:effectLst>
              </a:rPr>
              <a:t>实 验</a:t>
            </a:r>
          </a:p>
        </p:txBody>
      </p:sp>
      <p:sp>
        <p:nvSpPr>
          <p:cNvPr id="12" name="文本框 11"/>
          <p:cNvSpPr txBox="1"/>
          <p:nvPr/>
        </p:nvSpPr>
        <p:spPr>
          <a:xfrm>
            <a:off x="6956723" y="-1518701"/>
            <a:ext cx="4084773" cy="9325630"/>
          </a:xfrm>
          <a:prstGeom prst="rect">
            <a:avLst/>
          </a:prstGeom>
          <a:noFill/>
        </p:spPr>
        <p:txBody>
          <a:bodyPr wrap="none" rtlCol="0">
            <a:spAutoFit/>
          </a:bodyPr>
          <a:lstStyle/>
          <a:p>
            <a:r>
              <a:rPr lang="en-US" altLang="zh-CN" sz="60000" dirty="0">
                <a:solidFill>
                  <a:srgbClr val="004F8A"/>
                </a:solidFill>
              </a:rPr>
              <a:t>3</a:t>
            </a:r>
            <a:endParaRPr lang="zh-CN" altLang="en-US" sz="60000" dirty="0">
              <a:solidFill>
                <a:srgbClr val="004F8A"/>
              </a:solidFill>
            </a:endParaRPr>
          </a:p>
        </p:txBody>
      </p:sp>
      <p:cxnSp>
        <p:nvCxnSpPr>
          <p:cNvPr id="4" name="直接连接符 3"/>
          <p:cNvCxnSpPr/>
          <p:nvPr/>
        </p:nvCxnSpPr>
        <p:spPr>
          <a:xfrm>
            <a:off x="0" y="2971800"/>
            <a:ext cx="58928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3873500"/>
            <a:ext cx="56896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a:off x="635357" y="785570"/>
            <a:ext cx="1046759" cy="900000"/>
          </a:xfrm>
          <a:custGeom>
            <a:avLst/>
            <a:gdLst>
              <a:gd name="connsiteX0" fmla="*/ 0 w 1046759"/>
              <a:gd name="connsiteY0" fmla="*/ 0 h 900000"/>
              <a:gd name="connsiteX1" fmla="*/ 900000 w 1046759"/>
              <a:gd name="connsiteY1" fmla="*/ 0 h 900000"/>
              <a:gd name="connsiteX2" fmla="*/ 900000 w 1046759"/>
              <a:gd name="connsiteY2" fmla="*/ 303241 h 900000"/>
              <a:gd name="connsiteX3" fmla="*/ 1046759 w 1046759"/>
              <a:gd name="connsiteY3" fmla="*/ 450000 h 900000"/>
              <a:gd name="connsiteX4" fmla="*/ 900000 w 1046759"/>
              <a:gd name="connsiteY4" fmla="*/ 596759 h 900000"/>
              <a:gd name="connsiteX5" fmla="*/ 900000 w 1046759"/>
              <a:gd name="connsiteY5" fmla="*/ 900000 h 900000"/>
              <a:gd name="connsiteX6" fmla="*/ 0 w 1046759"/>
              <a:gd name="connsiteY6" fmla="*/ 900000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6759" h="900000">
                <a:moveTo>
                  <a:pt x="0" y="0"/>
                </a:moveTo>
                <a:lnTo>
                  <a:pt x="900000" y="0"/>
                </a:lnTo>
                <a:lnTo>
                  <a:pt x="900000" y="303241"/>
                </a:lnTo>
                <a:lnTo>
                  <a:pt x="1046759" y="450000"/>
                </a:lnTo>
                <a:lnTo>
                  <a:pt x="900000" y="596759"/>
                </a:lnTo>
                <a:lnTo>
                  <a:pt x="900000" y="900000"/>
                </a:lnTo>
                <a:lnTo>
                  <a:pt x="0" y="900000"/>
                </a:lnTo>
                <a:close/>
              </a:path>
            </a:pathLst>
          </a:cu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微软雅黑" panose="020B0503020204020204" charset="-122"/>
                <a:ea typeface="微软雅黑" panose="020B0503020204020204" charset="-122"/>
              </a:rPr>
              <a:t>1</a:t>
            </a:r>
            <a:endParaRPr lang="zh-CN" altLang="en-US" sz="4000" i="1" dirty="0">
              <a:latin typeface="微软雅黑" panose="020B0503020204020204" charset="-122"/>
              <a:ea typeface="微软雅黑" panose="020B0503020204020204" charset="-122"/>
            </a:endParaRPr>
          </a:p>
        </p:txBody>
      </p:sp>
      <p:sp>
        <p:nvSpPr>
          <p:cNvPr id="2" name="文本框 1"/>
          <p:cNvSpPr txBox="1"/>
          <p:nvPr/>
        </p:nvSpPr>
        <p:spPr>
          <a:xfrm>
            <a:off x="2137136" y="974585"/>
            <a:ext cx="2326278" cy="523220"/>
          </a:xfrm>
          <a:prstGeom prst="rect">
            <a:avLst/>
          </a:prstGeom>
          <a:noFill/>
        </p:spPr>
        <p:txBody>
          <a:bodyPr wrap="none" rtlCol="0">
            <a:spAutoFit/>
          </a:bodyPr>
          <a:lstStyle/>
          <a:p>
            <a:r>
              <a:rPr lang="zh-CN" altLang="en-US" sz="2800" b="1" dirty="0">
                <a:latin typeface="微软雅黑" panose="020B0503020204020204" charset="-122"/>
                <a:ea typeface="微软雅黑" panose="020B0503020204020204" charset="-122"/>
              </a:rPr>
              <a:t>训练集</a:t>
            </a:r>
            <a:r>
              <a:rPr lang="en-US" altLang="zh-CN" sz="2800" b="1" dirty="0">
                <a:latin typeface="微软雅黑" panose="020B0503020204020204" charset="-122"/>
                <a:ea typeface="微软雅黑" panose="020B0503020204020204" charset="-122"/>
              </a:rPr>
              <a:t>(blue)</a:t>
            </a:r>
            <a:endParaRPr lang="zh-CN" altLang="en-US" sz="2800" b="1" dirty="0">
              <a:latin typeface="微软雅黑" panose="020B0503020204020204" charset="-122"/>
              <a:ea typeface="微软雅黑" panose="020B0503020204020204" charset="-122"/>
            </a:endParaRPr>
          </a:p>
        </p:txBody>
      </p:sp>
      <p:sp>
        <p:nvSpPr>
          <p:cNvPr id="25" name="任意多边形 24"/>
          <p:cNvSpPr/>
          <p:nvPr/>
        </p:nvSpPr>
        <p:spPr>
          <a:xfrm>
            <a:off x="635356" y="2721272"/>
            <a:ext cx="1046759" cy="900000"/>
          </a:xfrm>
          <a:custGeom>
            <a:avLst/>
            <a:gdLst>
              <a:gd name="connsiteX0" fmla="*/ 0 w 1046759"/>
              <a:gd name="connsiteY0" fmla="*/ 0 h 900000"/>
              <a:gd name="connsiteX1" fmla="*/ 900000 w 1046759"/>
              <a:gd name="connsiteY1" fmla="*/ 0 h 900000"/>
              <a:gd name="connsiteX2" fmla="*/ 900000 w 1046759"/>
              <a:gd name="connsiteY2" fmla="*/ 303241 h 900000"/>
              <a:gd name="connsiteX3" fmla="*/ 1046759 w 1046759"/>
              <a:gd name="connsiteY3" fmla="*/ 450000 h 900000"/>
              <a:gd name="connsiteX4" fmla="*/ 900000 w 1046759"/>
              <a:gd name="connsiteY4" fmla="*/ 596759 h 900000"/>
              <a:gd name="connsiteX5" fmla="*/ 900000 w 1046759"/>
              <a:gd name="connsiteY5" fmla="*/ 900000 h 900000"/>
              <a:gd name="connsiteX6" fmla="*/ 0 w 1046759"/>
              <a:gd name="connsiteY6" fmla="*/ 900000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6759" h="900000">
                <a:moveTo>
                  <a:pt x="0" y="0"/>
                </a:moveTo>
                <a:lnTo>
                  <a:pt x="900000" y="0"/>
                </a:lnTo>
                <a:lnTo>
                  <a:pt x="900000" y="303241"/>
                </a:lnTo>
                <a:lnTo>
                  <a:pt x="1046759" y="450000"/>
                </a:lnTo>
                <a:lnTo>
                  <a:pt x="900000" y="596759"/>
                </a:lnTo>
                <a:lnTo>
                  <a:pt x="900000" y="900000"/>
                </a:lnTo>
                <a:lnTo>
                  <a:pt x="0" y="900000"/>
                </a:lnTo>
                <a:close/>
              </a:path>
            </a:pathLst>
          </a:cu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微软雅黑" panose="020B0503020204020204" charset="-122"/>
                <a:ea typeface="微软雅黑" panose="020B0503020204020204" charset="-122"/>
              </a:rPr>
              <a:t>2</a:t>
            </a:r>
            <a:endParaRPr lang="zh-CN" altLang="en-US" sz="4000" i="1" dirty="0">
              <a:latin typeface="微软雅黑" panose="020B0503020204020204" charset="-122"/>
              <a:ea typeface="微软雅黑" panose="020B0503020204020204" charset="-122"/>
            </a:endParaRPr>
          </a:p>
        </p:txBody>
      </p:sp>
      <p:sp>
        <p:nvSpPr>
          <p:cNvPr id="26" name="文本框 25"/>
          <p:cNvSpPr txBox="1"/>
          <p:nvPr/>
        </p:nvSpPr>
        <p:spPr>
          <a:xfrm>
            <a:off x="2153935" y="2987122"/>
            <a:ext cx="2138599" cy="523220"/>
          </a:xfrm>
          <a:prstGeom prst="rect">
            <a:avLst/>
          </a:prstGeom>
          <a:noFill/>
        </p:spPr>
        <p:txBody>
          <a:bodyPr wrap="none" rtlCol="0">
            <a:spAutoFit/>
          </a:bodyPr>
          <a:lstStyle/>
          <a:p>
            <a:pPr algn="l">
              <a:buClrTx/>
              <a:buSzTx/>
              <a:buFontTx/>
            </a:pPr>
            <a:r>
              <a:rPr lang="zh-CN" altLang="en-US" sz="2800" b="1" dirty="0">
                <a:latin typeface="微软雅黑" panose="020B0503020204020204" charset="-122"/>
                <a:ea typeface="微软雅黑" panose="020B0503020204020204" charset="-122"/>
              </a:rPr>
              <a:t>测试集</a:t>
            </a:r>
            <a:r>
              <a:rPr lang="en-US" altLang="zh-CN" sz="2800" b="1" dirty="0">
                <a:latin typeface="微软雅黑" panose="020B0503020204020204" charset="-122"/>
                <a:ea typeface="微软雅黑" panose="020B0503020204020204" charset="-122"/>
              </a:rPr>
              <a:t>(red)</a:t>
            </a:r>
            <a:endParaRPr lang="zh-CN" altLang="en-US" sz="2800" b="1" dirty="0">
              <a:latin typeface="微软雅黑" panose="020B0503020204020204" charset="-122"/>
              <a:ea typeface="微软雅黑" panose="020B0503020204020204" charset="-122"/>
            </a:endParaRPr>
          </a:p>
        </p:txBody>
      </p:sp>
      <p:sp>
        <p:nvSpPr>
          <p:cNvPr id="4" name="文本框 3">
            <a:extLst>
              <a:ext uri="{FF2B5EF4-FFF2-40B4-BE49-F238E27FC236}">
                <a16:creationId xmlns:a16="http://schemas.microsoft.com/office/drawing/2014/main" id="{9F37EE7B-9997-DF43-9137-8202749D532C}"/>
              </a:ext>
            </a:extLst>
          </p:cNvPr>
          <p:cNvSpPr txBox="1"/>
          <p:nvPr/>
        </p:nvSpPr>
        <p:spPr>
          <a:xfrm>
            <a:off x="609230" y="5323561"/>
            <a:ext cx="10921286" cy="1569660"/>
          </a:xfrm>
          <a:prstGeom prst="rect">
            <a:avLst/>
          </a:prstGeom>
          <a:noFill/>
        </p:spPr>
        <p:txBody>
          <a:bodyPr wrap="square" rtlCol="0">
            <a:spAutoFit/>
          </a:bodyPr>
          <a:lstStyle/>
          <a:p>
            <a:r>
              <a:rPr lang="en" altLang="zh-CN" sz="2400" dirty="0"/>
              <a:t>We split the dataset based on the geolocation data, thus, minimizing spatial overlap of train and test routes. This way we avoid testing on the very same locations as those used to train the model. </a:t>
            </a:r>
          </a:p>
          <a:p>
            <a:endParaRPr kumimoji="1" lang="zh-CN" altLang="en-US" sz="2400" dirty="0"/>
          </a:p>
        </p:txBody>
      </p:sp>
      <p:pic>
        <p:nvPicPr>
          <p:cNvPr id="5" name="图片 4">
            <a:extLst>
              <a:ext uri="{FF2B5EF4-FFF2-40B4-BE49-F238E27FC236}">
                <a16:creationId xmlns:a16="http://schemas.microsoft.com/office/drawing/2014/main" id="{D113C1EB-8911-DD41-BBEE-C1ECAC15B738}"/>
              </a:ext>
            </a:extLst>
          </p:cNvPr>
          <p:cNvPicPr>
            <a:picLocks noChangeAspect="1"/>
          </p:cNvPicPr>
          <p:nvPr/>
        </p:nvPicPr>
        <p:blipFill>
          <a:blip r:embed="rId3"/>
          <a:stretch>
            <a:fillRect/>
          </a:stretch>
        </p:blipFill>
        <p:spPr>
          <a:xfrm>
            <a:off x="5360585" y="162222"/>
            <a:ext cx="5359400" cy="51181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142490" y="2609215"/>
            <a:ext cx="4053205" cy="461665"/>
          </a:xfrm>
          <a:prstGeom prst="rect">
            <a:avLst/>
          </a:prstGeom>
        </p:spPr>
        <p:txBody>
          <a:bodyPr wrap="square">
            <a:spAutoFit/>
          </a:bodyPr>
          <a:lstStyle/>
          <a:p>
            <a:endParaRPr lang="zh-CN" altLang="en-US" sz="2400" dirty="0">
              <a:latin typeface="微软雅黑" panose="020B0503020204020204" charset="-122"/>
              <a:ea typeface="微软雅黑" panose="020B0503020204020204" charset="-122"/>
            </a:endParaRPr>
          </a:p>
        </p:txBody>
      </p:sp>
      <p:sp>
        <p:nvSpPr>
          <p:cNvPr id="30" name="矩形 29"/>
          <p:cNvSpPr/>
          <p:nvPr/>
        </p:nvSpPr>
        <p:spPr>
          <a:xfrm>
            <a:off x="1961881" y="4328353"/>
            <a:ext cx="8856373" cy="1938992"/>
          </a:xfrm>
          <a:prstGeom prst="rect">
            <a:avLst/>
          </a:prstGeom>
        </p:spPr>
        <p:txBody>
          <a:bodyPr wrap="square">
            <a:spAutoFit/>
          </a:bodyPr>
          <a:lstStyle/>
          <a:p>
            <a:r>
              <a:rPr lang="en" altLang="zh-CN" sz="2400" dirty="0"/>
              <a:t>Long-Short Term Memory (LSTM) networks were shown to be successful in many temporal modeling tasks, including activity detection. We thus employ an LSTM as the backbone architecture for our model. </a:t>
            </a:r>
          </a:p>
          <a:p>
            <a:endParaRPr lang="zh-CN" altLang="en-US" sz="2400" dirty="0">
              <a:latin typeface="微软雅黑" panose="020B0503020204020204" charset="-122"/>
              <a:ea typeface="微软雅黑" panose="020B0503020204020204" charset="-122"/>
            </a:endParaRPr>
          </a:p>
        </p:txBody>
      </p:sp>
      <p:pic>
        <p:nvPicPr>
          <p:cNvPr id="4" name="图片 3">
            <a:extLst>
              <a:ext uri="{FF2B5EF4-FFF2-40B4-BE49-F238E27FC236}">
                <a16:creationId xmlns:a16="http://schemas.microsoft.com/office/drawing/2014/main" id="{1E8980E9-50C7-8744-BCBE-A5E4D9231FC3}"/>
              </a:ext>
            </a:extLst>
          </p:cNvPr>
          <p:cNvPicPr>
            <a:picLocks noChangeAspect="1"/>
          </p:cNvPicPr>
          <p:nvPr/>
        </p:nvPicPr>
        <p:blipFill>
          <a:blip r:embed="rId3"/>
          <a:stretch>
            <a:fillRect/>
          </a:stretch>
        </p:blipFill>
        <p:spPr>
          <a:xfrm>
            <a:off x="2568444" y="1021675"/>
            <a:ext cx="6452824" cy="2533204"/>
          </a:xfrm>
          <a:prstGeom prst="rect">
            <a:avLst/>
          </a:prstGeom>
        </p:spPr>
      </p:pic>
    </p:spTree>
    <p:extLst>
      <p:ext uri="{BB962C8B-B14F-4D97-AF65-F5344CB8AC3E}">
        <p14:creationId xmlns:p14="http://schemas.microsoft.com/office/powerpoint/2010/main" val="18878936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3"/>
          <p:cNvSpPr>
            <a:spLocks noGrp="1"/>
          </p:cNvSpPr>
          <p:nvPr>
            <p:ph type="title"/>
          </p:nvPr>
        </p:nvSpPr>
        <p:spPr>
          <a:xfrm>
            <a:off x="347729" y="205167"/>
            <a:ext cx="10257975" cy="914400"/>
          </a:xfrm>
        </p:spPr>
        <p:txBody>
          <a:bodyPr/>
          <a:lstStyle/>
          <a:p>
            <a:r>
              <a:rPr lang="zh-CN" altLang="en-US" dirty="0">
                <a:latin typeface="微软雅黑" panose="020B0503020204020204" charset="-122"/>
                <a:ea typeface="微软雅黑" panose="020B0503020204020204" charset="-122"/>
                <a:sym typeface="+mn-ea"/>
              </a:rPr>
              <a:t>实验结果</a:t>
            </a:r>
          </a:p>
        </p:txBody>
      </p:sp>
      <p:pic>
        <p:nvPicPr>
          <p:cNvPr id="3" name="图片 2">
            <a:extLst>
              <a:ext uri="{FF2B5EF4-FFF2-40B4-BE49-F238E27FC236}">
                <a16:creationId xmlns:a16="http://schemas.microsoft.com/office/drawing/2014/main" id="{E1CF988D-97A1-3E42-9C76-9365514B2DD9}"/>
              </a:ext>
            </a:extLst>
          </p:cNvPr>
          <p:cNvPicPr>
            <a:picLocks noChangeAspect="1"/>
          </p:cNvPicPr>
          <p:nvPr/>
        </p:nvPicPr>
        <p:blipFill>
          <a:blip r:embed="rId3"/>
          <a:stretch>
            <a:fillRect/>
          </a:stretch>
        </p:blipFill>
        <p:spPr>
          <a:xfrm>
            <a:off x="692056" y="1217046"/>
            <a:ext cx="10807700" cy="2882900"/>
          </a:xfrm>
          <a:prstGeom prst="rect">
            <a:avLst/>
          </a:prstGeom>
        </p:spPr>
      </p:pic>
      <p:sp>
        <p:nvSpPr>
          <p:cNvPr id="5" name="矩形 4">
            <a:extLst>
              <a:ext uri="{FF2B5EF4-FFF2-40B4-BE49-F238E27FC236}">
                <a16:creationId xmlns:a16="http://schemas.microsoft.com/office/drawing/2014/main" id="{CE3B2910-C15C-EF42-94C7-3558BDFB9AAD}"/>
              </a:ext>
            </a:extLst>
          </p:cNvPr>
          <p:cNvSpPr/>
          <p:nvPr/>
        </p:nvSpPr>
        <p:spPr>
          <a:xfrm>
            <a:off x="347729" y="4294904"/>
            <a:ext cx="11719774" cy="1015663"/>
          </a:xfrm>
          <a:prstGeom prst="rect">
            <a:avLst/>
          </a:prstGeom>
        </p:spPr>
        <p:txBody>
          <a:bodyPr wrap="square">
            <a:spAutoFit/>
          </a:bodyPr>
          <a:lstStyle/>
          <a:p>
            <a:r>
              <a:rPr lang="en" altLang="zh-CN" sz="2000" dirty="0">
                <a:latin typeface="NimbusRomNo9L"/>
              </a:rPr>
              <a:t>‘CNN pool’ encodes each frame by extracting convolutional features using an InceptionResnet-V2 network and pooling them spatially to a fixed-length vector. These pooled representations of frames are sequentially fed to the LSTM to predict the behavior label. </a:t>
            </a:r>
            <a:endParaRPr lang="en" altLang="zh-CN" sz="2000" dirty="0"/>
          </a:p>
        </p:txBody>
      </p:sp>
      <p:sp>
        <p:nvSpPr>
          <p:cNvPr id="7" name="文本框 6">
            <a:extLst>
              <a:ext uri="{FF2B5EF4-FFF2-40B4-BE49-F238E27FC236}">
                <a16:creationId xmlns:a16="http://schemas.microsoft.com/office/drawing/2014/main" id="{18554793-1E7E-3A4A-AF7E-92878CB8B88C}"/>
              </a:ext>
            </a:extLst>
          </p:cNvPr>
          <p:cNvSpPr txBox="1"/>
          <p:nvPr/>
        </p:nvSpPr>
        <p:spPr>
          <a:xfrm>
            <a:off x="347729" y="5640954"/>
            <a:ext cx="6072816" cy="707886"/>
          </a:xfrm>
          <a:prstGeom prst="rect">
            <a:avLst/>
          </a:prstGeom>
          <a:noFill/>
        </p:spPr>
        <p:txBody>
          <a:bodyPr wrap="none" rtlCol="0">
            <a:spAutoFit/>
          </a:bodyPr>
          <a:lstStyle/>
          <a:p>
            <a:r>
              <a:rPr lang="en" altLang="zh-CN" sz="2000" dirty="0"/>
              <a:t>‘Sensors’ uses only the sensor data as input to the LSTM </a:t>
            </a:r>
          </a:p>
          <a:p>
            <a:endParaRPr kumimoji="1" lang="zh-CN" altLang="en-US" sz="20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3"/>
          <p:cNvSpPr>
            <a:spLocks noGrp="1"/>
          </p:cNvSpPr>
          <p:nvPr>
            <p:ph type="title"/>
          </p:nvPr>
        </p:nvSpPr>
        <p:spPr>
          <a:xfrm>
            <a:off x="284339" y="252948"/>
            <a:ext cx="10257975" cy="914400"/>
          </a:xfrm>
        </p:spPr>
        <p:txBody>
          <a:bodyPr/>
          <a:lstStyle/>
          <a:p>
            <a:r>
              <a:rPr lang="zh-CN" altLang="en-US" dirty="0">
                <a:latin typeface="微软雅黑" panose="020B0503020204020204" charset="-122"/>
                <a:ea typeface="微软雅黑" panose="020B0503020204020204" charset="-122"/>
                <a:sym typeface="+mn-ea"/>
              </a:rPr>
              <a:t>实验结果</a:t>
            </a:r>
          </a:p>
        </p:txBody>
      </p:sp>
      <p:sp>
        <p:nvSpPr>
          <p:cNvPr id="3" name="矩形 2">
            <a:extLst>
              <a:ext uri="{FF2B5EF4-FFF2-40B4-BE49-F238E27FC236}">
                <a16:creationId xmlns:a16="http://schemas.microsoft.com/office/drawing/2014/main" id="{CD927F7B-2191-534E-A1EA-E3F5EFDE72EB}"/>
              </a:ext>
            </a:extLst>
          </p:cNvPr>
          <p:cNvSpPr/>
          <p:nvPr/>
        </p:nvSpPr>
        <p:spPr>
          <a:xfrm>
            <a:off x="692057" y="4428983"/>
            <a:ext cx="10532837" cy="1323439"/>
          </a:xfrm>
          <a:prstGeom prst="rect">
            <a:avLst/>
          </a:prstGeom>
        </p:spPr>
        <p:txBody>
          <a:bodyPr wrap="square">
            <a:spAutoFit/>
          </a:bodyPr>
          <a:lstStyle/>
          <a:p>
            <a:r>
              <a:rPr lang="en-US" altLang="zh-CN" sz="2000" dirty="0"/>
              <a:t>‘</a:t>
            </a:r>
            <a:r>
              <a:rPr lang="en" altLang="zh-CN" sz="2000" dirty="0"/>
              <a:t>CNN</a:t>
            </a:r>
            <a:r>
              <a:rPr lang="en-US" altLang="zh-CN" sz="2000" dirty="0"/>
              <a:t>-</a:t>
            </a:r>
            <a:r>
              <a:rPr lang="en" altLang="zh-CN" sz="2000" dirty="0"/>
              <a:t>conv’ is a variant of the second method: instead of spatially pooling CNN feature encodings, we used a small convnet to reduce the dimensionality of the CNN encodings of the frames before passing them through the LSTM. </a:t>
            </a:r>
          </a:p>
          <a:p>
            <a:endParaRPr kumimoji="1" lang="zh-CN" altLang="en-US" sz="2000" dirty="0"/>
          </a:p>
        </p:txBody>
      </p:sp>
      <p:pic>
        <p:nvPicPr>
          <p:cNvPr id="6" name="图片 5">
            <a:extLst>
              <a:ext uri="{FF2B5EF4-FFF2-40B4-BE49-F238E27FC236}">
                <a16:creationId xmlns:a16="http://schemas.microsoft.com/office/drawing/2014/main" id="{B9E3DC5E-C7B6-7548-8F94-54B7ED62D4CC}"/>
              </a:ext>
            </a:extLst>
          </p:cNvPr>
          <p:cNvPicPr>
            <a:picLocks noChangeAspect="1"/>
          </p:cNvPicPr>
          <p:nvPr/>
        </p:nvPicPr>
        <p:blipFill>
          <a:blip r:embed="rId3"/>
          <a:stretch>
            <a:fillRect/>
          </a:stretch>
        </p:blipFill>
        <p:spPr>
          <a:xfrm>
            <a:off x="692057" y="1273003"/>
            <a:ext cx="10807700" cy="2882900"/>
          </a:xfrm>
          <a:prstGeom prst="rect">
            <a:avLst/>
          </a:prstGeom>
        </p:spPr>
      </p:pic>
      <p:sp>
        <p:nvSpPr>
          <p:cNvPr id="5" name="矩形 4">
            <a:extLst>
              <a:ext uri="{FF2B5EF4-FFF2-40B4-BE49-F238E27FC236}">
                <a16:creationId xmlns:a16="http://schemas.microsoft.com/office/drawing/2014/main" id="{CA7DE6C1-9E0E-614C-BDAC-839ADC29627A}"/>
              </a:ext>
            </a:extLst>
          </p:cNvPr>
          <p:cNvSpPr/>
          <p:nvPr/>
        </p:nvSpPr>
        <p:spPr>
          <a:xfrm>
            <a:off x="692056" y="5702336"/>
            <a:ext cx="10100439" cy="400110"/>
          </a:xfrm>
          <a:prstGeom prst="rect">
            <a:avLst/>
          </a:prstGeom>
        </p:spPr>
        <p:txBody>
          <a:bodyPr wrap="square">
            <a:spAutoFit/>
          </a:bodyPr>
          <a:lstStyle/>
          <a:p>
            <a:r>
              <a:rPr lang="en" altLang="zh-CN" sz="2000" dirty="0">
                <a:latin typeface="NimbusRomNo9L"/>
              </a:rPr>
              <a:t>‘</a:t>
            </a:r>
            <a:r>
              <a:rPr lang="en" altLang="zh-CN" sz="2000" dirty="0" err="1">
                <a:latin typeface="NimbusRomNo9L"/>
              </a:rPr>
              <a:t>CNN+Sensors</a:t>
            </a:r>
            <a:r>
              <a:rPr lang="en" altLang="zh-CN" sz="2000" dirty="0">
                <a:latin typeface="NimbusRomNo9L"/>
              </a:rPr>
              <a:t>’ method adds sensor data to the ‘CNN conv’ method </a:t>
            </a:r>
            <a:endParaRPr lang="en" altLang="zh-CN" sz="20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16502" b="16502"/>
          <a:stretch>
            <a:fillRect/>
          </a:stretch>
        </p:blipFill>
        <p:spPr/>
      </p:pic>
      <p:sp>
        <p:nvSpPr>
          <p:cNvPr id="11" name="圆角矩形 10"/>
          <p:cNvSpPr/>
          <p:nvPr/>
        </p:nvSpPr>
        <p:spPr>
          <a:xfrm>
            <a:off x="0" y="2870200"/>
            <a:ext cx="6502399" cy="1089061"/>
          </a:xfrm>
          <a:prstGeom prst="roundRect">
            <a:avLst>
              <a:gd name="adj" fmla="val 0"/>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流程图: 手动输入 9"/>
          <p:cNvSpPr/>
          <p:nvPr/>
        </p:nvSpPr>
        <p:spPr>
          <a:xfrm rot="16200000" flipH="1">
            <a:off x="5201024" y="-132977"/>
            <a:ext cx="6858000" cy="7123953"/>
          </a:xfrm>
          <a:prstGeom prst="flowChartManualInpu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标题 6"/>
          <p:cNvSpPr>
            <a:spLocks noGrp="1"/>
          </p:cNvSpPr>
          <p:nvPr>
            <p:ph type="title"/>
          </p:nvPr>
        </p:nvSpPr>
        <p:spPr>
          <a:xfrm>
            <a:off x="0" y="2576811"/>
            <a:ext cx="5570071" cy="1800000"/>
          </a:xfrm>
        </p:spPr>
        <p:txBody>
          <a:bodyPr anchor="ctr">
            <a:scene3d>
              <a:camera prst="orthographicFront"/>
              <a:lightRig rig="threePt" dir="t"/>
            </a:scene3d>
          </a:bodyPr>
          <a:lstStyle/>
          <a:p>
            <a:pPr algn="ctr"/>
            <a:r>
              <a:rPr lang="zh-CN" altLang="en-US" dirty="0">
                <a:solidFill>
                  <a:schemeClr val="accent1"/>
                </a:solidFill>
                <a:effectLst>
                  <a:outerShdw blurRad="38100" dist="25400" dir="5400000" algn="ctr" rotWithShape="0">
                    <a:srgbClr val="6E747A">
                      <a:alpha val="43000"/>
                    </a:srgbClr>
                  </a:outerShdw>
                </a:effectLst>
              </a:rPr>
              <a:t>引 言</a:t>
            </a:r>
          </a:p>
        </p:txBody>
      </p:sp>
      <p:sp>
        <p:nvSpPr>
          <p:cNvPr id="12" name="文本框 11"/>
          <p:cNvSpPr txBox="1"/>
          <p:nvPr/>
        </p:nvSpPr>
        <p:spPr>
          <a:xfrm>
            <a:off x="6956723" y="-1518701"/>
            <a:ext cx="4084773" cy="9325630"/>
          </a:xfrm>
          <a:prstGeom prst="rect">
            <a:avLst/>
          </a:prstGeom>
          <a:noFill/>
        </p:spPr>
        <p:txBody>
          <a:bodyPr wrap="none" rtlCol="0">
            <a:spAutoFit/>
          </a:bodyPr>
          <a:lstStyle/>
          <a:p>
            <a:r>
              <a:rPr lang="en-US" altLang="zh-CN" sz="60000" dirty="0">
                <a:solidFill>
                  <a:srgbClr val="004F8A"/>
                </a:solidFill>
              </a:rPr>
              <a:t>1</a:t>
            </a:r>
            <a:endParaRPr lang="zh-CN" altLang="en-US" sz="60000" dirty="0">
              <a:solidFill>
                <a:srgbClr val="004F8A"/>
              </a:solidFill>
            </a:endParaRPr>
          </a:p>
        </p:txBody>
      </p:sp>
      <p:cxnSp>
        <p:nvCxnSpPr>
          <p:cNvPr id="4" name="直接连接符 3"/>
          <p:cNvCxnSpPr/>
          <p:nvPr/>
        </p:nvCxnSpPr>
        <p:spPr>
          <a:xfrm>
            <a:off x="0" y="2971800"/>
            <a:ext cx="58928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3873500"/>
            <a:ext cx="56896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3"/>
          <p:cNvSpPr>
            <a:spLocks noGrp="1"/>
          </p:cNvSpPr>
          <p:nvPr>
            <p:ph type="title"/>
          </p:nvPr>
        </p:nvSpPr>
        <p:spPr>
          <a:xfrm>
            <a:off x="197556" y="248443"/>
            <a:ext cx="10257975" cy="914400"/>
          </a:xfrm>
        </p:spPr>
        <p:txBody>
          <a:bodyPr/>
          <a:lstStyle/>
          <a:p>
            <a:r>
              <a:rPr lang="zh-CN" altLang="en-US" dirty="0">
                <a:latin typeface="微软雅黑" panose="020B0503020204020204" charset="-122"/>
                <a:ea typeface="微软雅黑" panose="020B0503020204020204" charset="-122"/>
                <a:sym typeface="+mn-ea"/>
              </a:rPr>
              <a:t>实验结果分析</a:t>
            </a:r>
          </a:p>
        </p:txBody>
      </p:sp>
      <p:sp>
        <p:nvSpPr>
          <p:cNvPr id="3" name="矩形 2">
            <a:extLst>
              <a:ext uri="{FF2B5EF4-FFF2-40B4-BE49-F238E27FC236}">
                <a16:creationId xmlns:a16="http://schemas.microsoft.com/office/drawing/2014/main" id="{8D20AD68-E52C-814F-93EF-431A5C729D43}"/>
              </a:ext>
            </a:extLst>
          </p:cNvPr>
          <p:cNvSpPr/>
          <p:nvPr/>
        </p:nvSpPr>
        <p:spPr>
          <a:xfrm>
            <a:off x="756543" y="4253707"/>
            <a:ext cx="10807699" cy="707886"/>
          </a:xfrm>
          <a:prstGeom prst="rect">
            <a:avLst/>
          </a:prstGeom>
        </p:spPr>
        <p:txBody>
          <a:bodyPr wrap="square">
            <a:spAutoFit/>
          </a:bodyPr>
          <a:lstStyle/>
          <a:p>
            <a:r>
              <a:rPr lang="en" altLang="zh-CN" sz="2000" dirty="0">
                <a:latin typeface="NimbusRomNo9L"/>
              </a:rPr>
              <a:t>The performance of ‘CNN pool’ is quite low. This can be attributed to the fact that information is lost by the spatial pooling operation .</a:t>
            </a:r>
            <a:endParaRPr lang="en" altLang="zh-CN" sz="2000" dirty="0"/>
          </a:p>
        </p:txBody>
      </p:sp>
      <p:pic>
        <p:nvPicPr>
          <p:cNvPr id="5" name="图片 4">
            <a:extLst>
              <a:ext uri="{FF2B5EF4-FFF2-40B4-BE49-F238E27FC236}">
                <a16:creationId xmlns:a16="http://schemas.microsoft.com/office/drawing/2014/main" id="{8A0E4641-709E-F643-A7BC-6705BE3FF8AA}"/>
              </a:ext>
            </a:extLst>
          </p:cNvPr>
          <p:cNvPicPr>
            <a:picLocks noChangeAspect="1"/>
          </p:cNvPicPr>
          <p:nvPr/>
        </p:nvPicPr>
        <p:blipFill>
          <a:blip r:embed="rId3"/>
          <a:stretch>
            <a:fillRect/>
          </a:stretch>
        </p:blipFill>
        <p:spPr>
          <a:xfrm>
            <a:off x="692150" y="1162843"/>
            <a:ext cx="10807700" cy="2882900"/>
          </a:xfrm>
          <a:prstGeom prst="rect">
            <a:avLst/>
          </a:prstGeom>
        </p:spPr>
      </p:pic>
      <p:sp>
        <p:nvSpPr>
          <p:cNvPr id="4" name="文本框 3">
            <a:extLst>
              <a:ext uri="{FF2B5EF4-FFF2-40B4-BE49-F238E27FC236}">
                <a16:creationId xmlns:a16="http://schemas.microsoft.com/office/drawing/2014/main" id="{460216F8-2C6E-8344-A1A1-67A7190295C7}"/>
              </a:ext>
            </a:extLst>
          </p:cNvPr>
          <p:cNvSpPr txBox="1"/>
          <p:nvPr/>
        </p:nvSpPr>
        <p:spPr>
          <a:xfrm>
            <a:off x="756543" y="5370541"/>
            <a:ext cx="9140003" cy="707886"/>
          </a:xfrm>
          <a:prstGeom prst="rect">
            <a:avLst/>
          </a:prstGeom>
          <a:noFill/>
        </p:spPr>
        <p:txBody>
          <a:bodyPr wrap="none" rtlCol="0">
            <a:spAutoFit/>
          </a:bodyPr>
          <a:lstStyle/>
          <a:p>
            <a:r>
              <a:rPr lang="en" altLang="zh-CN" sz="2000" dirty="0"/>
              <a:t>‘CNN conv’ replaces pooling by a learnable conv layer and significantly increases </a:t>
            </a:r>
            <a:r>
              <a:rPr lang="en" altLang="zh-CN" sz="2000" dirty="0" err="1"/>
              <a:t>mAP</a:t>
            </a:r>
            <a:r>
              <a:rPr lang="en" altLang="zh-CN" sz="2000" dirty="0"/>
              <a:t>. </a:t>
            </a:r>
          </a:p>
          <a:p>
            <a:endParaRPr kumimoji="1" lang="zh-CN" altLang="en-US" sz="2000" dirty="0"/>
          </a:p>
        </p:txBody>
      </p:sp>
      <p:cxnSp>
        <p:nvCxnSpPr>
          <p:cNvPr id="7" name="直线连接符 6">
            <a:extLst>
              <a:ext uri="{FF2B5EF4-FFF2-40B4-BE49-F238E27FC236}">
                <a16:creationId xmlns:a16="http://schemas.microsoft.com/office/drawing/2014/main" id="{5DE571DB-5F3E-9848-BCB1-4390BE65CE2E}"/>
              </a:ext>
            </a:extLst>
          </p:cNvPr>
          <p:cNvCxnSpPr>
            <a:cxnSpLocks/>
          </p:cNvCxnSpPr>
          <p:nvPr/>
        </p:nvCxnSpPr>
        <p:spPr>
          <a:xfrm>
            <a:off x="1144073" y="3335628"/>
            <a:ext cx="996824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线连接符 9">
            <a:extLst>
              <a:ext uri="{FF2B5EF4-FFF2-40B4-BE49-F238E27FC236}">
                <a16:creationId xmlns:a16="http://schemas.microsoft.com/office/drawing/2014/main" id="{152058B1-8E16-6243-B080-8997783EDF80}"/>
              </a:ext>
            </a:extLst>
          </p:cNvPr>
          <p:cNvCxnSpPr/>
          <p:nvPr/>
        </p:nvCxnSpPr>
        <p:spPr>
          <a:xfrm>
            <a:off x="1144073" y="3758485"/>
            <a:ext cx="9903853"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3"/>
          <p:cNvSpPr>
            <a:spLocks noGrp="1"/>
          </p:cNvSpPr>
          <p:nvPr>
            <p:ph type="title"/>
          </p:nvPr>
        </p:nvSpPr>
        <p:spPr>
          <a:xfrm>
            <a:off x="348734" y="168054"/>
            <a:ext cx="10257975" cy="914400"/>
          </a:xfrm>
        </p:spPr>
        <p:txBody>
          <a:bodyPr/>
          <a:lstStyle/>
          <a:p>
            <a:r>
              <a:rPr lang="zh-CN" altLang="en-US" dirty="0">
                <a:latin typeface="微软雅黑" panose="020B0503020204020204" charset="-122"/>
                <a:ea typeface="微软雅黑" panose="020B0503020204020204" charset="-122"/>
                <a:sym typeface="+mn-ea"/>
              </a:rPr>
              <a:t>实验结果分析</a:t>
            </a:r>
          </a:p>
        </p:txBody>
      </p:sp>
      <p:sp>
        <p:nvSpPr>
          <p:cNvPr id="3" name="矩形 2">
            <a:extLst>
              <a:ext uri="{FF2B5EF4-FFF2-40B4-BE49-F238E27FC236}">
                <a16:creationId xmlns:a16="http://schemas.microsoft.com/office/drawing/2014/main" id="{6D27B3A3-3509-2843-A0FA-B8066691CB79}"/>
              </a:ext>
            </a:extLst>
          </p:cNvPr>
          <p:cNvSpPr/>
          <p:nvPr/>
        </p:nvSpPr>
        <p:spPr>
          <a:xfrm>
            <a:off x="799495" y="4418659"/>
            <a:ext cx="10400833" cy="646331"/>
          </a:xfrm>
          <a:prstGeom prst="rect">
            <a:avLst/>
          </a:prstGeom>
        </p:spPr>
        <p:txBody>
          <a:bodyPr wrap="square">
            <a:spAutoFit/>
          </a:bodyPr>
          <a:lstStyle/>
          <a:p>
            <a:r>
              <a:rPr lang="en" altLang="zh-CN" dirty="0">
                <a:latin typeface="NimbusRomNo9L"/>
              </a:rPr>
              <a:t>Sensor measurements (brake, steering wheel, etc.) alone result in slightly better AP for simple actions like left/right turns where the information about steering wheel position can be sufficient in most of the cases. </a:t>
            </a:r>
            <a:endParaRPr lang="en" altLang="zh-CN" dirty="0"/>
          </a:p>
        </p:txBody>
      </p:sp>
      <p:pic>
        <p:nvPicPr>
          <p:cNvPr id="5" name="图片 4">
            <a:extLst>
              <a:ext uri="{FF2B5EF4-FFF2-40B4-BE49-F238E27FC236}">
                <a16:creationId xmlns:a16="http://schemas.microsoft.com/office/drawing/2014/main" id="{BB87819D-6DFD-794E-943D-E49953E8DDD3}"/>
              </a:ext>
            </a:extLst>
          </p:cNvPr>
          <p:cNvPicPr>
            <a:picLocks noChangeAspect="1"/>
          </p:cNvPicPr>
          <p:nvPr/>
        </p:nvPicPr>
        <p:blipFill>
          <a:blip r:embed="rId3"/>
          <a:stretch>
            <a:fillRect/>
          </a:stretch>
        </p:blipFill>
        <p:spPr>
          <a:xfrm>
            <a:off x="692150" y="1255224"/>
            <a:ext cx="10807700" cy="2882900"/>
          </a:xfrm>
          <a:prstGeom prst="rect">
            <a:avLst/>
          </a:prstGeom>
          <a:ln>
            <a:noFill/>
          </a:ln>
        </p:spPr>
      </p:pic>
      <p:cxnSp>
        <p:nvCxnSpPr>
          <p:cNvPr id="6" name="直线连接符 5">
            <a:extLst>
              <a:ext uri="{FF2B5EF4-FFF2-40B4-BE49-F238E27FC236}">
                <a16:creationId xmlns:a16="http://schemas.microsoft.com/office/drawing/2014/main" id="{FAAA2B00-C48E-6F41-BD00-038B35693455}"/>
              </a:ext>
            </a:extLst>
          </p:cNvPr>
          <p:cNvCxnSpPr/>
          <p:nvPr/>
        </p:nvCxnSpPr>
        <p:spPr>
          <a:xfrm>
            <a:off x="1163391" y="3683358"/>
            <a:ext cx="986521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8B135B7B-3A4C-BE4B-BF64-F516EB617105}"/>
              </a:ext>
            </a:extLst>
          </p:cNvPr>
          <p:cNvSpPr/>
          <p:nvPr/>
        </p:nvSpPr>
        <p:spPr>
          <a:xfrm>
            <a:off x="3696237" y="3429000"/>
            <a:ext cx="824248" cy="2543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a:extLst>
              <a:ext uri="{FF2B5EF4-FFF2-40B4-BE49-F238E27FC236}">
                <a16:creationId xmlns:a16="http://schemas.microsoft.com/office/drawing/2014/main" id="{DF9DFD28-8A1E-B84D-BD96-3FF41D378097}"/>
              </a:ext>
            </a:extLst>
          </p:cNvPr>
          <p:cNvSpPr txBox="1"/>
          <p:nvPr/>
        </p:nvSpPr>
        <p:spPr>
          <a:xfrm>
            <a:off x="799495" y="5395469"/>
            <a:ext cx="11538466" cy="923330"/>
          </a:xfrm>
          <a:prstGeom prst="rect">
            <a:avLst/>
          </a:prstGeom>
          <a:noFill/>
        </p:spPr>
        <p:txBody>
          <a:bodyPr wrap="square" rtlCol="0">
            <a:spAutoFit/>
          </a:bodyPr>
          <a:lstStyle/>
          <a:p>
            <a:r>
              <a:rPr lang="en" altLang="zh-CN" dirty="0"/>
              <a:t>successfully guess ‘intersection passing’ :most of them are happening in a very specific pattern: ‘deceleration/wait/acceleration’ </a:t>
            </a:r>
          </a:p>
          <a:p>
            <a:endParaRPr kumimoji="1" lang="zh-CN" alt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3"/>
          <p:cNvSpPr>
            <a:spLocks noGrp="1"/>
          </p:cNvSpPr>
          <p:nvPr>
            <p:ph type="title"/>
          </p:nvPr>
        </p:nvSpPr>
        <p:spPr>
          <a:xfrm>
            <a:off x="267261" y="195152"/>
            <a:ext cx="10257975" cy="914400"/>
          </a:xfrm>
        </p:spPr>
        <p:txBody>
          <a:bodyPr/>
          <a:lstStyle/>
          <a:p>
            <a:r>
              <a:rPr lang="zh-CN" altLang="en-US" dirty="0">
                <a:latin typeface="微软雅黑" panose="020B0503020204020204" charset="-122"/>
                <a:ea typeface="微软雅黑" panose="020B0503020204020204" charset="-122"/>
                <a:sym typeface="+mn-ea"/>
              </a:rPr>
              <a:t>实验结果分析</a:t>
            </a:r>
          </a:p>
        </p:txBody>
      </p:sp>
      <p:pic>
        <p:nvPicPr>
          <p:cNvPr id="4" name="图片 3">
            <a:extLst>
              <a:ext uri="{FF2B5EF4-FFF2-40B4-BE49-F238E27FC236}">
                <a16:creationId xmlns:a16="http://schemas.microsoft.com/office/drawing/2014/main" id="{7F0273F1-8960-234E-99C3-89653087A111}"/>
              </a:ext>
            </a:extLst>
          </p:cNvPr>
          <p:cNvPicPr>
            <a:picLocks noChangeAspect="1"/>
          </p:cNvPicPr>
          <p:nvPr/>
        </p:nvPicPr>
        <p:blipFill>
          <a:blip r:embed="rId3"/>
          <a:stretch>
            <a:fillRect/>
          </a:stretch>
        </p:blipFill>
        <p:spPr>
          <a:xfrm>
            <a:off x="594677" y="1109552"/>
            <a:ext cx="10807700" cy="2882900"/>
          </a:xfrm>
          <a:prstGeom prst="rect">
            <a:avLst/>
          </a:prstGeom>
          <a:ln>
            <a:noFill/>
          </a:ln>
        </p:spPr>
      </p:pic>
      <p:sp>
        <p:nvSpPr>
          <p:cNvPr id="3" name="矩形 2">
            <a:extLst>
              <a:ext uri="{FF2B5EF4-FFF2-40B4-BE49-F238E27FC236}">
                <a16:creationId xmlns:a16="http://schemas.microsoft.com/office/drawing/2014/main" id="{37CE032F-01E9-F847-9B6A-2E55CBA9FA33}"/>
              </a:ext>
            </a:extLst>
          </p:cNvPr>
          <p:cNvSpPr/>
          <p:nvPr/>
        </p:nvSpPr>
        <p:spPr>
          <a:xfrm>
            <a:off x="766680" y="4413249"/>
            <a:ext cx="10108725" cy="707886"/>
          </a:xfrm>
          <a:prstGeom prst="rect">
            <a:avLst/>
          </a:prstGeom>
        </p:spPr>
        <p:txBody>
          <a:bodyPr wrap="square">
            <a:spAutoFit/>
          </a:bodyPr>
          <a:lstStyle/>
          <a:p>
            <a:r>
              <a:rPr lang="en" altLang="zh-CN" sz="2000" dirty="0">
                <a:latin typeface="NimbusRomNo9L"/>
              </a:rPr>
              <a:t>‘railroad passing’ this behavior type includes not only railroad crossing in the designated locations which have discriminative visual features but also tram rails crossing. </a:t>
            </a:r>
            <a:endParaRPr lang="en" altLang="zh-CN" sz="2000" dirty="0"/>
          </a:p>
        </p:txBody>
      </p:sp>
      <p:cxnSp>
        <p:nvCxnSpPr>
          <p:cNvPr id="6" name="直线连接符 5">
            <a:extLst>
              <a:ext uri="{FF2B5EF4-FFF2-40B4-BE49-F238E27FC236}">
                <a16:creationId xmlns:a16="http://schemas.microsoft.com/office/drawing/2014/main" id="{66BEBF59-3899-B449-B43A-3C3B62C6BC4C}"/>
              </a:ext>
            </a:extLst>
          </p:cNvPr>
          <p:cNvCxnSpPr>
            <a:cxnSpLocks/>
          </p:cNvCxnSpPr>
          <p:nvPr/>
        </p:nvCxnSpPr>
        <p:spPr>
          <a:xfrm>
            <a:off x="4481848" y="3528812"/>
            <a:ext cx="72121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228F76E8-B0D6-7E4E-BC69-7ACDBEC0CDDF}"/>
              </a:ext>
            </a:extLst>
          </p:cNvPr>
          <p:cNvSpPr/>
          <p:nvPr/>
        </p:nvSpPr>
        <p:spPr>
          <a:xfrm>
            <a:off x="766679" y="5264098"/>
            <a:ext cx="10463697" cy="707886"/>
          </a:xfrm>
          <a:prstGeom prst="rect">
            <a:avLst/>
          </a:prstGeom>
        </p:spPr>
        <p:txBody>
          <a:bodyPr wrap="square">
            <a:spAutoFit/>
          </a:bodyPr>
          <a:lstStyle/>
          <a:p>
            <a:r>
              <a:rPr lang="en" altLang="zh-CN" sz="2000" dirty="0">
                <a:latin typeface="NimbusRomNo9L"/>
              </a:rPr>
              <a:t>When it comes to actions like lane changes, visual information used in ‘CNN conv’ allows for proper scene interpretation, thus, improving over ‘Sensor’ model. </a:t>
            </a:r>
            <a:endParaRPr lang="en" altLang="zh-CN" sz="2000" dirty="0"/>
          </a:p>
        </p:txBody>
      </p:sp>
      <p:cxnSp>
        <p:nvCxnSpPr>
          <p:cNvPr id="13" name="直线连接符 12">
            <a:extLst>
              <a:ext uri="{FF2B5EF4-FFF2-40B4-BE49-F238E27FC236}">
                <a16:creationId xmlns:a16="http://schemas.microsoft.com/office/drawing/2014/main" id="{FA7593CA-5D8B-2B45-A32F-64B7DF6B9C3D}"/>
              </a:ext>
            </a:extLst>
          </p:cNvPr>
          <p:cNvCxnSpPr>
            <a:cxnSpLocks/>
          </p:cNvCxnSpPr>
          <p:nvPr/>
        </p:nvCxnSpPr>
        <p:spPr>
          <a:xfrm flipV="1">
            <a:off x="5293218" y="3683357"/>
            <a:ext cx="2910625" cy="2"/>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3"/>
          <p:cNvSpPr>
            <a:spLocks noGrp="1"/>
          </p:cNvSpPr>
          <p:nvPr>
            <p:ph type="title"/>
          </p:nvPr>
        </p:nvSpPr>
        <p:spPr>
          <a:xfrm>
            <a:off x="258581" y="278965"/>
            <a:ext cx="10257975" cy="914400"/>
          </a:xfrm>
        </p:spPr>
        <p:txBody>
          <a:bodyPr/>
          <a:lstStyle/>
          <a:p>
            <a:r>
              <a:rPr lang="zh-CN" altLang="en-US" dirty="0">
                <a:latin typeface="微软雅黑" panose="020B0503020204020204" charset="-122"/>
                <a:ea typeface="微软雅黑" panose="020B0503020204020204" charset="-122"/>
                <a:sym typeface="+mn-ea"/>
              </a:rPr>
              <a:t>实验结果分析</a:t>
            </a:r>
          </a:p>
        </p:txBody>
      </p:sp>
      <p:pic>
        <p:nvPicPr>
          <p:cNvPr id="2" name="图片 1">
            <a:extLst>
              <a:ext uri="{FF2B5EF4-FFF2-40B4-BE49-F238E27FC236}">
                <a16:creationId xmlns:a16="http://schemas.microsoft.com/office/drawing/2014/main" id="{F38F5055-234F-2446-AC7D-69E55A8982A3}"/>
              </a:ext>
            </a:extLst>
          </p:cNvPr>
          <p:cNvPicPr>
            <a:picLocks noChangeAspect="1"/>
          </p:cNvPicPr>
          <p:nvPr/>
        </p:nvPicPr>
        <p:blipFill>
          <a:blip r:embed="rId3"/>
          <a:stretch>
            <a:fillRect/>
          </a:stretch>
        </p:blipFill>
        <p:spPr>
          <a:xfrm>
            <a:off x="3969197" y="1065481"/>
            <a:ext cx="6282386" cy="2363519"/>
          </a:xfrm>
          <a:prstGeom prst="rect">
            <a:avLst/>
          </a:prstGeom>
        </p:spPr>
      </p:pic>
      <p:sp>
        <p:nvSpPr>
          <p:cNvPr id="7" name="矩形 6">
            <a:extLst>
              <a:ext uri="{FF2B5EF4-FFF2-40B4-BE49-F238E27FC236}">
                <a16:creationId xmlns:a16="http://schemas.microsoft.com/office/drawing/2014/main" id="{2C4A1F3A-4BDB-3448-9769-109637637EBD}"/>
              </a:ext>
            </a:extLst>
          </p:cNvPr>
          <p:cNvSpPr/>
          <p:nvPr/>
        </p:nvSpPr>
        <p:spPr>
          <a:xfrm>
            <a:off x="734096" y="4092559"/>
            <a:ext cx="8439803" cy="400110"/>
          </a:xfrm>
          <a:prstGeom prst="rect">
            <a:avLst/>
          </a:prstGeom>
        </p:spPr>
        <p:txBody>
          <a:bodyPr wrap="square">
            <a:spAutoFit/>
          </a:bodyPr>
          <a:lstStyle/>
          <a:p>
            <a:r>
              <a:rPr lang="en" altLang="zh-CN" sz="2000" dirty="0">
                <a:latin typeface="NimbusRomNo9L"/>
              </a:rPr>
              <a:t>First, the two classes are underrepresented in the dataset </a:t>
            </a:r>
            <a:endParaRPr lang="en" altLang="zh-CN" sz="2000" dirty="0"/>
          </a:p>
        </p:txBody>
      </p:sp>
      <p:sp>
        <p:nvSpPr>
          <p:cNvPr id="9" name="文本框 8">
            <a:extLst>
              <a:ext uri="{FF2B5EF4-FFF2-40B4-BE49-F238E27FC236}">
                <a16:creationId xmlns:a16="http://schemas.microsoft.com/office/drawing/2014/main" id="{78B24707-A317-D447-898C-E3786D95E9AC}"/>
              </a:ext>
            </a:extLst>
          </p:cNvPr>
          <p:cNvSpPr txBox="1"/>
          <p:nvPr/>
        </p:nvSpPr>
        <p:spPr>
          <a:xfrm>
            <a:off x="734096" y="4892778"/>
            <a:ext cx="11204620" cy="1292662"/>
          </a:xfrm>
          <a:prstGeom prst="rect">
            <a:avLst/>
          </a:prstGeom>
          <a:noFill/>
        </p:spPr>
        <p:txBody>
          <a:bodyPr wrap="square" rtlCol="0">
            <a:spAutoFit/>
          </a:bodyPr>
          <a:lstStyle/>
          <a:p>
            <a:r>
              <a:rPr lang="en" altLang="zh-CN" sz="2000" dirty="0"/>
              <a:t>Second,  motion modeling for a short duration of cause (e.g., pedestrian) may not be captured in the base- line model (similar to railroad passing). The motion pattern of a </a:t>
            </a:r>
            <a:r>
              <a:rPr lang="en" altLang="zh-CN" sz="2000" i="1" dirty="0"/>
              <a:t>deviate </a:t>
            </a:r>
            <a:r>
              <a:rPr lang="en" altLang="zh-CN" sz="2000" dirty="0"/>
              <a:t>action may not be modeled effectively to detect </a:t>
            </a:r>
            <a:r>
              <a:rPr lang="en" altLang="zh-CN" sz="2000" i="1" dirty="0"/>
              <a:t>parked car</a:t>
            </a:r>
            <a:r>
              <a:rPr lang="en" altLang="zh-CN" sz="2000" dirty="0"/>
              <a:t>. </a:t>
            </a:r>
          </a:p>
          <a:p>
            <a:endParaRPr kumimoji="1" lang="zh-CN" altLang="en-US" dirty="0"/>
          </a:p>
        </p:txBody>
      </p:sp>
      <p:cxnSp>
        <p:nvCxnSpPr>
          <p:cNvPr id="11" name="直线连接符 10">
            <a:extLst>
              <a:ext uri="{FF2B5EF4-FFF2-40B4-BE49-F238E27FC236}">
                <a16:creationId xmlns:a16="http://schemas.microsoft.com/office/drawing/2014/main" id="{A12E8136-EF61-B744-8AA8-C6DD5D7EF907}"/>
              </a:ext>
            </a:extLst>
          </p:cNvPr>
          <p:cNvCxnSpPr/>
          <p:nvPr/>
        </p:nvCxnSpPr>
        <p:spPr>
          <a:xfrm>
            <a:off x="8036417" y="3317768"/>
            <a:ext cx="1352282"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4337836" y="1629000"/>
            <a:ext cx="3600000" cy="3600000"/>
          </a:xfrm>
          <a:prstGeom prst="ellipse">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519509" y="2828835"/>
            <a:ext cx="3236655" cy="1200329"/>
          </a:xfrm>
          <a:prstGeom prst="rect">
            <a:avLst/>
          </a:prstGeom>
          <a:noFill/>
        </p:spPr>
        <p:txBody>
          <a:bodyPr wrap="none" rtlCol="0">
            <a:spAutoFit/>
          </a:bodyPr>
          <a:lstStyle/>
          <a:p>
            <a:pPr algn="ctr"/>
            <a:r>
              <a:rPr lang="en-US" altLang="zh-CN" sz="7200" dirty="0">
                <a:solidFill>
                  <a:schemeClr val="bg1"/>
                </a:solidFill>
              </a:rPr>
              <a:t>THANKS</a:t>
            </a:r>
            <a:endParaRPr lang="zh-CN" altLang="en-US" sz="7200" dirty="0">
              <a:solidFill>
                <a:schemeClr val="bg1"/>
              </a:solidFill>
            </a:endParaRPr>
          </a:p>
        </p:txBody>
      </p:sp>
      <p:cxnSp>
        <p:nvCxnSpPr>
          <p:cNvPr id="7" name="直接连接符 6"/>
          <p:cNvCxnSpPr/>
          <p:nvPr/>
        </p:nvCxnSpPr>
        <p:spPr>
          <a:xfrm>
            <a:off x="4697836" y="2828835"/>
            <a:ext cx="288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697836" y="4029164"/>
            <a:ext cx="288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4436036" y="1743300"/>
            <a:ext cx="3403600" cy="3403600"/>
          </a:xfrm>
          <a:prstGeom prst="ellipse">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838200" y="375285"/>
            <a:ext cx="10515600" cy="1325563"/>
          </a:xfrm>
        </p:spPr>
        <p:txBody>
          <a:bodyPr/>
          <a:lstStyle/>
          <a:p>
            <a:r>
              <a:rPr lang="en-US" altLang="zh-CN" dirty="0">
                <a:latin typeface="微软雅黑" panose="020B0503020204020204" charset="-122"/>
                <a:ea typeface="微软雅黑" panose="020B0503020204020204" charset="-122"/>
              </a:rPr>
              <a:t>Background</a:t>
            </a:r>
            <a:endParaRPr lang="zh-CN" altLang="en-US" dirty="0">
              <a:latin typeface="微软雅黑" panose="020B0503020204020204" charset="-122"/>
              <a:ea typeface="微软雅黑" panose="020B0503020204020204" charset="-122"/>
            </a:endParaRPr>
          </a:p>
        </p:txBody>
      </p:sp>
      <p:sp>
        <p:nvSpPr>
          <p:cNvPr id="5" name="文本框 4">
            <a:extLst>
              <a:ext uri="{FF2B5EF4-FFF2-40B4-BE49-F238E27FC236}">
                <a16:creationId xmlns:a16="http://schemas.microsoft.com/office/drawing/2014/main" id="{8B67D2EA-A0B7-5246-B1BF-F3D04144B873}"/>
              </a:ext>
            </a:extLst>
          </p:cNvPr>
          <p:cNvSpPr txBox="1"/>
          <p:nvPr/>
        </p:nvSpPr>
        <p:spPr>
          <a:xfrm>
            <a:off x="534330" y="2688246"/>
            <a:ext cx="4372206" cy="1015663"/>
          </a:xfrm>
          <a:prstGeom prst="rect">
            <a:avLst/>
          </a:prstGeom>
          <a:noFill/>
        </p:spPr>
        <p:txBody>
          <a:bodyPr wrap="square" rtlCol="0">
            <a:spAutoFit/>
          </a:bodyPr>
          <a:lstStyle/>
          <a:p>
            <a:r>
              <a:rPr lang="zh-CN" altLang="en-US" sz="2000" dirty="0"/>
              <a:t>美国汽车工程师学会</a:t>
            </a:r>
            <a:r>
              <a:rPr lang="en-US" altLang="zh-CN" sz="2000" dirty="0"/>
              <a:t>(</a:t>
            </a:r>
            <a:r>
              <a:rPr lang="en" altLang="zh-CN" sz="2000" dirty="0"/>
              <a:t>Society of Automotive Engineers</a:t>
            </a:r>
            <a:r>
              <a:rPr lang="zh-CN" altLang="en" sz="2000" dirty="0"/>
              <a:t>， </a:t>
            </a:r>
            <a:r>
              <a:rPr lang="en" altLang="zh-CN" sz="2000" dirty="0"/>
              <a:t>SAE)</a:t>
            </a:r>
            <a:r>
              <a:rPr lang="zh-CN" altLang="en-US" sz="2000" dirty="0"/>
              <a:t>将自动驾驶分为了</a:t>
            </a:r>
            <a:r>
              <a:rPr lang="en-US" altLang="zh-CN" sz="2000" dirty="0"/>
              <a:t>5</a:t>
            </a:r>
            <a:r>
              <a:rPr lang="zh-CN" altLang="en-US" sz="2000" dirty="0"/>
              <a:t>个级别</a:t>
            </a:r>
            <a:endParaRPr kumimoji="1" lang="zh-CN" altLang="en-US" sz="2000" dirty="0"/>
          </a:p>
        </p:txBody>
      </p:sp>
      <p:sp>
        <p:nvSpPr>
          <p:cNvPr id="8" name="矩形 7">
            <a:extLst>
              <a:ext uri="{FF2B5EF4-FFF2-40B4-BE49-F238E27FC236}">
                <a16:creationId xmlns:a16="http://schemas.microsoft.com/office/drawing/2014/main" id="{546BEC59-9B5E-9A41-A021-DF066ED3CC21}"/>
              </a:ext>
            </a:extLst>
          </p:cNvPr>
          <p:cNvSpPr/>
          <p:nvPr/>
        </p:nvSpPr>
        <p:spPr>
          <a:xfrm>
            <a:off x="271347" y="5141639"/>
            <a:ext cx="1739590" cy="708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t>Level 0</a:t>
            </a:r>
            <a:endParaRPr kumimoji="1" lang="zh-CN" altLang="en-US" sz="2800" dirty="0"/>
          </a:p>
        </p:txBody>
      </p:sp>
      <p:sp>
        <p:nvSpPr>
          <p:cNvPr id="11" name="矩形 10">
            <a:extLst>
              <a:ext uri="{FF2B5EF4-FFF2-40B4-BE49-F238E27FC236}">
                <a16:creationId xmlns:a16="http://schemas.microsoft.com/office/drawing/2014/main" id="{4047E125-5C9D-514D-B0BA-16E0FBECED85}"/>
              </a:ext>
            </a:extLst>
          </p:cNvPr>
          <p:cNvSpPr/>
          <p:nvPr/>
        </p:nvSpPr>
        <p:spPr>
          <a:xfrm>
            <a:off x="2051826" y="4433537"/>
            <a:ext cx="1739590" cy="708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t>Level 1</a:t>
            </a:r>
            <a:endParaRPr kumimoji="1" lang="zh-CN" altLang="en-US" sz="2800" dirty="0"/>
          </a:p>
        </p:txBody>
      </p:sp>
      <p:sp>
        <p:nvSpPr>
          <p:cNvPr id="12" name="矩形 11">
            <a:extLst>
              <a:ext uri="{FF2B5EF4-FFF2-40B4-BE49-F238E27FC236}">
                <a16:creationId xmlns:a16="http://schemas.microsoft.com/office/drawing/2014/main" id="{4802D7E1-CFEF-4549-A5A2-F580FC1DA3E3}"/>
              </a:ext>
            </a:extLst>
          </p:cNvPr>
          <p:cNvSpPr/>
          <p:nvPr/>
        </p:nvSpPr>
        <p:spPr>
          <a:xfrm>
            <a:off x="3791416" y="3661922"/>
            <a:ext cx="1739590" cy="708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t>Level 2</a:t>
            </a:r>
            <a:endParaRPr kumimoji="1" lang="zh-CN" altLang="en-US" sz="2800" dirty="0"/>
          </a:p>
        </p:txBody>
      </p:sp>
      <p:sp>
        <p:nvSpPr>
          <p:cNvPr id="13" name="矩形 12">
            <a:extLst>
              <a:ext uri="{FF2B5EF4-FFF2-40B4-BE49-F238E27FC236}">
                <a16:creationId xmlns:a16="http://schemas.microsoft.com/office/drawing/2014/main" id="{0685688E-99BA-9140-A164-0814227DFAD2}"/>
              </a:ext>
            </a:extLst>
          </p:cNvPr>
          <p:cNvSpPr/>
          <p:nvPr/>
        </p:nvSpPr>
        <p:spPr>
          <a:xfrm>
            <a:off x="5545875" y="2909015"/>
            <a:ext cx="1739590" cy="708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t>Level 3</a:t>
            </a:r>
            <a:endParaRPr kumimoji="1" lang="zh-CN" altLang="en-US" sz="2800" dirty="0"/>
          </a:p>
        </p:txBody>
      </p:sp>
      <p:sp>
        <p:nvSpPr>
          <p:cNvPr id="14" name="矩形 13">
            <a:extLst>
              <a:ext uri="{FF2B5EF4-FFF2-40B4-BE49-F238E27FC236}">
                <a16:creationId xmlns:a16="http://schemas.microsoft.com/office/drawing/2014/main" id="{266E0E4A-2662-D348-97B7-8BC053D775A4}"/>
              </a:ext>
            </a:extLst>
          </p:cNvPr>
          <p:cNvSpPr/>
          <p:nvPr/>
        </p:nvSpPr>
        <p:spPr>
          <a:xfrm>
            <a:off x="7300334" y="2200913"/>
            <a:ext cx="1739590" cy="708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t>Level 4</a:t>
            </a:r>
            <a:endParaRPr kumimoji="1" lang="zh-CN" altLang="en-US" sz="2800" dirty="0"/>
          </a:p>
        </p:txBody>
      </p:sp>
      <p:sp>
        <p:nvSpPr>
          <p:cNvPr id="17" name="矩形 16">
            <a:extLst>
              <a:ext uri="{FF2B5EF4-FFF2-40B4-BE49-F238E27FC236}">
                <a16:creationId xmlns:a16="http://schemas.microsoft.com/office/drawing/2014/main" id="{2F914910-9C3F-B14E-9510-F887784B09FF}"/>
              </a:ext>
            </a:extLst>
          </p:cNvPr>
          <p:cNvSpPr/>
          <p:nvPr/>
        </p:nvSpPr>
        <p:spPr>
          <a:xfrm>
            <a:off x="9025055" y="1384410"/>
            <a:ext cx="1739590" cy="708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t>Level 5</a:t>
            </a:r>
            <a:endParaRPr kumimoji="1" lang="zh-CN" altLang="en-US" sz="2800" dirty="0"/>
          </a:p>
        </p:txBody>
      </p:sp>
      <p:pic>
        <p:nvPicPr>
          <p:cNvPr id="9" name="图片 8">
            <a:extLst>
              <a:ext uri="{FF2B5EF4-FFF2-40B4-BE49-F238E27FC236}">
                <a16:creationId xmlns:a16="http://schemas.microsoft.com/office/drawing/2014/main" id="{CABA01B1-1569-D442-9A9C-B54548FB7443}"/>
              </a:ext>
            </a:extLst>
          </p:cNvPr>
          <p:cNvPicPr>
            <a:picLocks noChangeAspect="1"/>
          </p:cNvPicPr>
          <p:nvPr/>
        </p:nvPicPr>
        <p:blipFill>
          <a:blip r:embed="rId3"/>
          <a:stretch>
            <a:fillRect/>
          </a:stretch>
        </p:blipFill>
        <p:spPr>
          <a:xfrm>
            <a:off x="7285465" y="2833790"/>
            <a:ext cx="3665005" cy="389808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838200" y="375285"/>
            <a:ext cx="10515600" cy="1325563"/>
          </a:xfrm>
        </p:spPr>
        <p:txBody>
          <a:bodyPr/>
          <a:lstStyle/>
          <a:p>
            <a:r>
              <a:rPr lang="en-US" altLang="zh-CN" dirty="0">
                <a:latin typeface="微软雅黑" panose="020B0503020204020204" charset="-122"/>
                <a:ea typeface="微软雅黑" panose="020B0503020204020204" charset="-122"/>
              </a:rPr>
              <a:t>Background</a:t>
            </a:r>
            <a:endParaRPr lang="zh-CN" altLang="en-US" dirty="0">
              <a:latin typeface="微软雅黑" panose="020B0503020204020204" charset="-122"/>
              <a:ea typeface="微软雅黑" panose="020B0503020204020204" charset="-122"/>
            </a:endParaRPr>
          </a:p>
        </p:txBody>
      </p:sp>
      <p:sp>
        <p:nvSpPr>
          <p:cNvPr id="15" name="矩形 14"/>
          <p:cNvSpPr/>
          <p:nvPr/>
        </p:nvSpPr>
        <p:spPr>
          <a:xfrm>
            <a:off x="2475865" y="2118959"/>
            <a:ext cx="7620000" cy="1692771"/>
          </a:xfrm>
          <a:prstGeom prst="rect">
            <a:avLst/>
          </a:prstGeom>
        </p:spPr>
        <p:txBody>
          <a:bodyPr wrap="square">
            <a:spAutoFit/>
          </a:bodyPr>
          <a:lstStyle/>
          <a:p>
            <a:r>
              <a:rPr lang="en-US" sz="2800" dirty="0">
                <a:latin typeface="微软雅黑" panose="020B0503020204020204" charset="-122"/>
                <a:ea typeface="微软雅黑" panose="020B0503020204020204" charset="-122"/>
              </a:rPr>
              <a:t>1.</a:t>
            </a:r>
            <a:r>
              <a:rPr lang="en" altLang="zh-CN" dirty="0"/>
              <a:t> </a:t>
            </a:r>
            <a:r>
              <a:rPr lang="en" altLang="zh-CN" sz="2400" dirty="0"/>
              <a:t>The performance of visual scene recognition tasks has been significantly boosted by recent advances of deep learning algorithms .</a:t>
            </a:r>
          </a:p>
          <a:p>
            <a:endParaRPr lang="zh-CN" altLang="en-US" sz="2800" dirty="0">
              <a:latin typeface="微软雅黑" panose="020B0503020204020204" charset="-122"/>
              <a:ea typeface="微软雅黑" panose="020B0503020204020204" charset="-122"/>
            </a:endParaRPr>
          </a:p>
        </p:txBody>
      </p:sp>
      <p:sp>
        <p:nvSpPr>
          <p:cNvPr id="16" name="矩形 15"/>
          <p:cNvSpPr/>
          <p:nvPr/>
        </p:nvSpPr>
        <p:spPr>
          <a:xfrm>
            <a:off x="2475865" y="3872336"/>
            <a:ext cx="7620000" cy="953135"/>
          </a:xfrm>
          <a:prstGeom prst="rect">
            <a:avLst/>
          </a:prstGeom>
        </p:spPr>
        <p:txBody>
          <a:bodyPr wrap="square">
            <a:spAutoFit/>
          </a:bodyPr>
          <a:lstStyle/>
          <a:p>
            <a:r>
              <a:rPr lang="en-US" sz="2800" dirty="0">
                <a:latin typeface="微软雅黑" panose="020B0503020204020204" charset="-122"/>
                <a:ea typeface="微软雅黑" panose="020B0503020204020204" charset="-122"/>
                <a:sym typeface="+mn-ea"/>
              </a:rPr>
              <a:t>2.</a:t>
            </a:r>
            <a:r>
              <a:rPr lang="en" altLang="zh-CN" dirty="0"/>
              <a:t> </a:t>
            </a:r>
            <a:r>
              <a:rPr lang="en" altLang="zh-CN" sz="2400" dirty="0"/>
              <a:t>An increasing number of benchmark datasets. </a:t>
            </a:r>
          </a:p>
          <a:p>
            <a:endParaRPr lang="zh-CN" altLang="en-US" sz="2800" dirty="0">
              <a:latin typeface="微软雅黑" panose="020B0503020204020204" charset="-122"/>
              <a:ea typeface="微软雅黑" panose="020B0503020204020204" charset="-122"/>
              <a:sym typeface="+mn-ea"/>
            </a:endParaRPr>
          </a:p>
        </p:txBody>
      </p:sp>
      <p:sp>
        <p:nvSpPr>
          <p:cNvPr id="7" name="六边形 6"/>
          <p:cNvSpPr>
            <a:spLocks noChangeAspect="1"/>
          </p:cNvSpPr>
          <p:nvPr/>
        </p:nvSpPr>
        <p:spPr>
          <a:xfrm rot="5400000">
            <a:off x="1447698" y="2127413"/>
            <a:ext cx="900000" cy="775863"/>
          </a:xfrm>
          <a:prstGeom prst="hexagon">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charset="-122"/>
              <a:ea typeface="微软雅黑" panose="020B0503020204020204" charset="-122"/>
            </a:endParaRPr>
          </a:p>
        </p:txBody>
      </p:sp>
      <p:sp>
        <p:nvSpPr>
          <p:cNvPr id="3" name="六边形 2"/>
          <p:cNvSpPr>
            <a:spLocks noChangeAspect="1"/>
          </p:cNvSpPr>
          <p:nvPr/>
        </p:nvSpPr>
        <p:spPr>
          <a:xfrm rot="5400000">
            <a:off x="1447698" y="3759365"/>
            <a:ext cx="900000" cy="775863"/>
          </a:xfrm>
          <a:prstGeom prst="hexagon">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20016339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a:off x="1095823" y="1632372"/>
            <a:ext cx="1046759" cy="900000"/>
          </a:xfrm>
          <a:custGeom>
            <a:avLst/>
            <a:gdLst>
              <a:gd name="connsiteX0" fmla="*/ 0 w 1046759"/>
              <a:gd name="connsiteY0" fmla="*/ 0 h 900000"/>
              <a:gd name="connsiteX1" fmla="*/ 900000 w 1046759"/>
              <a:gd name="connsiteY1" fmla="*/ 0 h 900000"/>
              <a:gd name="connsiteX2" fmla="*/ 900000 w 1046759"/>
              <a:gd name="connsiteY2" fmla="*/ 303241 h 900000"/>
              <a:gd name="connsiteX3" fmla="*/ 1046759 w 1046759"/>
              <a:gd name="connsiteY3" fmla="*/ 450000 h 900000"/>
              <a:gd name="connsiteX4" fmla="*/ 900000 w 1046759"/>
              <a:gd name="connsiteY4" fmla="*/ 596759 h 900000"/>
              <a:gd name="connsiteX5" fmla="*/ 900000 w 1046759"/>
              <a:gd name="connsiteY5" fmla="*/ 900000 h 900000"/>
              <a:gd name="connsiteX6" fmla="*/ 0 w 1046759"/>
              <a:gd name="connsiteY6" fmla="*/ 900000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6759" h="900000">
                <a:moveTo>
                  <a:pt x="0" y="0"/>
                </a:moveTo>
                <a:lnTo>
                  <a:pt x="900000" y="0"/>
                </a:lnTo>
                <a:lnTo>
                  <a:pt x="900000" y="303241"/>
                </a:lnTo>
                <a:lnTo>
                  <a:pt x="1046759" y="450000"/>
                </a:lnTo>
                <a:lnTo>
                  <a:pt x="900000" y="596759"/>
                </a:lnTo>
                <a:lnTo>
                  <a:pt x="900000" y="900000"/>
                </a:lnTo>
                <a:lnTo>
                  <a:pt x="0" y="900000"/>
                </a:lnTo>
                <a:close/>
              </a:path>
            </a:pathLst>
          </a:cu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微软雅黑" panose="020B0503020204020204" charset="-122"/>
                <a:ea typeface="微软雅黑" panose="020B0503020204020204" charset="-122"/>
              </a:rPr>
              <a:t>1</a:t>
            </a:r>
            <a:endParaRPr lang="zh-CN" altLang="en-US" sz="4000" i="1" dirty="0">
              <a:latin typeface="微软雅黑" panose="020B0503020204020204" charset="-122"/>
              <a:ea typeface="微软雅黑" panose="020B0503020204020204" charset="-122"/>
            </a:endParaRPr>
          </a:p>
        </p:txBody>
      </p:sp>
      <p:sp>
        <p:nvSpPr>
          <p:cNvPr id="2" name="文本框 1"/>
          <p:cNvSpPr txBox="1"/>
          <p:nvPr/>
        </p:nvSpPr>
        <p:spPr>
          <a:xfrm>
            <a:off x="2332448" y="1690880"/>
            <a:ext cx="9374448" cy="830997"/>
          </a:xfrm>
          <a:prstGeom prst="rect">
            <a:avLst/>
          </a:prstGeom>
          <a:noFill/>
        </p:spPr>
        <p:txBody>
          <a:bodyPr wrap="square" rtlCol="0">
            <a:spAutoFit/>
          </a:bodyPr>
          <a:lstStyle/>
          <a:p>
            <a:r>
              <a:rPr lang="en" altLang="zh-CN" sz="2400" dirty="0"/>
              <a:t>These datasets do not address many of the challenges in the higher level driving scene understanding. </a:t>
            </a:r>
          </a:p>
        </p:txBody>
      </p:sp>
      <p:sp>
        <p:nvSpPr>
          <p:cNvPr id="22" name="标题 3"/>
          <p:cNvSpPr>
            <a:spLocks noGrp="1"/>
          </p:cNvSpPr>
          <p:nvPr>
            <p:ph type="title"/>
          </p:nvPr>
        </p:nvSpPr>
        <p:spPr>
          <a:xfrm>
            <a:off x="838014" y="550790"/>
            <a:ext cx="10257975" cy="914400"/>
          </a:xfrm>
        </p:spPr>
        <p:txBody>
          <a:bodyPr/>
          <a:lstStyle/>
          <a:p>
            <a:r>
              <a:rPr lang="en-US" altLang="zh-CN" dirty="0">
                <a:latin typeface="微软雅黑" panose="020B0503020204020204" charset="-122"/>
                <a:ea typeface="微软雅黑" panose="020B0503020204020204" charset="-122"/>
                <a:sym typeface="+mn-ea"/>
              </a:rPr>
              <a:t>Background</a:t>
            </a:r>
            <a:endParaRPr lang="zh-CN" altLang="en-US" dirty="0"/>
          </a:p>
        </p:txBody>
      </p:sp>
      <p:sp>
        <p:nvSpPr>
          <p:cNvPr id="28" name="任意多边形 27"/>
          <p:cNvSpPr/>
          <p:nvPr/>
        </p:nvSpPr>
        <p:spPr>
          <a:xfrm>
            <a:off x="1095821" y="3808976"/>
            <a:ext cx="1046759" cy="900000"/>
          </a:xfrm>
          <a:custGeom>
            <a:avLst/>
            <a:gdLst>
              <a:gd name="connsiteX0" fmla="*/ 0 w 1046759"/>
              <a:gd name="connsiteY0" fmla="*/ 0 h 900000"/>
              <a:gd name="connsiteX1" fmla="*/ 900000 w 1046759"/>
              <a:gd name="connsiteY1" fmla="*/ 0 h 900000"/>
              <a:gd name="connsiteX2" fmla="*/ 900000 w 1046759"/>
              <a:gd name="connsiteY2" fmla="*/ 303241 h 900000"/>
              <a:gd name="connsiteX3" fmla="*/ 1046759 w 1046759"/>
              <a:gd name="connsiteY3" fmla="*/ 450000 h 900000"/>
              <a:gd name="connsiteX4" fmla="*/ 900000 w 1046759"/>
              <a:gd name="connsiteY4" fmla="*/ 596759 h 900000"/>
              <a:gd name="connsiteX5" fmla="*/ 900000 w 1046759"/>
              <a:gd name="connsiteY5" fmla="*/ 900000 h 900000"/>
              <a:gd name="connsiteX6" fmla="*/ 0 w 1046759"/>
              <a:gd name="connsiteY6" fmla="*/ 900000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6759" h="900000">
                <a:moveTo>
                  <a:pt x="0" y="0"/>
                </a:moveTo>
                <a:lnTo>
                  <a:pt x="900000" y="0"/>
                </a:lnTo>
                <a:lnTo>
                  <a:pt x="900000" y="303241"/>
                </a:lnTo>
                <a:lnTo>
                  <a:pt x="1046759" y="450000"/>
                </a:lnTo>
                <a:lnTo>
                  <a:pt x="900000" y="596759"/>
                </a:lnTo>
                <a:lnTo>
                  <a:pt x="900000" y="900000"/>
                </a:lnTo>
                <a:lnTo>
                  <a:pt x="0" y="900000"/>
                </a:lnTo>
                <a:close/>
              </a:path>
            </a:pathLst>
          </a:cu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微软雅黑" panose="020B0503020204020204" charset="-122"/>
                <a:ea typeface="微软雅黑" panose="020B0503020204020204" charset="-122"/>
              </a:rPr>
              <a:t>1</a:t>
            </a:r>
            <a:endParaRPr lang="zh-CN" altLang="en-US" sz="4000" i="1" dirty="0">
              <a:latin typeface="微软雅黑" panose="020B0503020204020204" charset="-122"/>
              <a:ea typeface="微软雅黑" panose="020B0503020204020204" charset="-122"/>
            </a:endParaRPr>
          </a:p>
        </p:txBody>
      </p:sp>
      <p:sp>
        <p:nvSpPr>
          <p:cNvPr id="29" name="文本框 28"/>
          <p:cNvSpPr txBox="1"/>
          <p:nvPr/>
        </p:nvSpPr>
        <p:spPr>
          <a:xfrm>
            <a:off x="2332448" y="3843477"/>
            <a:ext cx="9992634" cy="461665"/>
          </a:xfrm>
          <a:prstGeom prst="rect">
            <a:avLst/>
          </a:prstGeom>
          <a:noFill/>
        </p:spPr>
        <p:txBody>
          <a:bodyPr wrap="square" rtlCol="0">
            <a:spAutoFit/>
          </a:bodyPr>
          <a:lstStyle/>
          <a:p>
            <a:r>
              <a:rPr lang="en" altLang="zh-CN" sz="2400" dirty="0">
                <a:ea typeface="微软雅黑" panose="020B0503020204020204" charset="-122"/>
              </a:rPr>
              <a:t>detecting traffic participants is only the first step.</a:t>
            </a:r>
            <a:endParaRPr lang="zh-CN" altLang="en-US" sz="2400" dirty="0">
              <a:ea typeface="微软雅黑" panose="020B0503020204020204" charset="-122"/>
            </a:endParaRPr>
          </a:p>
        </p:txBody>
      </p:sp>
      <p:sp>
        <p:nvSpPr>
          <p:cNvPr id="3" name="文本框 2">
            <a:extLst>
              <a:ext uri="{FF2B5EF4-FFF2-40B4-BE49-F238E27FC236}">
                <a16:creationId xmlns:a16="http://schemas.microsoft.com/office/drawing/2014/main" id="{846768A2-5162-B943-8ED1-11ED247D1298}"/>
              </a:ext>
            </a:extLst>
          </p:cNvPr>
          <p:cNvSpPr txBox="1"/>
          <p:nvPr/>
        </p:nvSpPr>
        <p:spPr>
          <a:xfrm>
            <a:off x="1048209" y="3320257"/>
            <a:ext cx="2486515" cy="523220"/>
          </a:xfrm>
          <a:prstGeom prst="rect">
            <a:avLst/>
          </a:prstGeom>
          <a:noFill/>
        </p:spPr>
        <p:txBody>
          <a:bodyPr wrap="none" rtlCol="0">
            <a:spAutoFit/>
          </a:bodyPr>
          <a:lstStyle/>
          <a:p>
            <a:r>
              <a:rPr kumimoji="1" lang="en-US" altLang="zh-CN" sz="2800" dirty="0"/>
              <a:t>Views</a:t>
            </a:r>
            <a:r>
              <a:rPr kumimoji="1" lang="zh-CN" altLang="en-US" sz="2800" dirty="0"/>
              <a:t> </a:t>
            </a:r>
            <a:r>
              <a:rPr kumimoji="1" lang="en-US" altLang="zh-CN" sz="2800" dirty="0"/>
              <a:t>of author</a:t>
            </a:r>
            <a:endParaRPr kumimoji="1" lang="zh-CN" altLang="en-US" sz="2800" dirty="0"/>
          </a:p>
        </p:txBody>
      </p:sp>
      <p:sp>
        <p:nvSpPr>
          <p:cNvPr id="11" name="任意多边形 27">
            <a:extLst>
              <a:ext uri="{FF2B5EF4-FFF2-40B4-BE49-F238E27FC236}">
                <a16:creationId xmlns:a16="http://schemas.microsoft.com/office/drawing/2014/main" id="{35276C23-CAA2-3540-83A6-0DB34B56795F}"/>
              </a:ext>
            </a:extLst>
          </p:cNvPr>
          <p:cNvSpPr/>
          <p:nvPr/>
        </p:nvSpPr>
        <p:spPr>
          <a:xfrm>
            <a:off x="1095822" y="5326158"/>
            <a:ext cx="1046759" cy="900000"/>
          </a:xfrm>
          <a:custGeom>
            <a:avLst/>
            <a:gdLst>
              <a:gd name="connsiteX0" fmla="*/ 0 w 1046759"/>
              <a:gd name="connsiteY0" fmla="*/ 0 h 900000"/>
              <a:gd name="connsiteX1" fmla="*/ 900000 w 1046759"/>
              <a:gd name="connsiteY1" fmla="*/ 0 h 900000"/>
              <a:gd name="connsiteX2" fmla="*/ 900000 w 1046759"/>
              <a:gd name="connsiteY2" fmla="*/ 303241 h 900000"/>
              <a:gd name="connsiteX3" fmla="*/ 1046759 w 1046759"/>
              <a:gd name="connsiteY3" fmla="*/ 450000 h 900000"/>
              <a:gd name="connsiteX4" fmla="*/ 900000 w 1046759"/>
              <a:gd name="connsiteY4" fmla="*/ 596759 h 900000"/>
              <a:gd name="connsiteX5" fmla="*/ 900000 w 1046759"/>
              <a:gd name="connsiteY5" fmla="*/ 900000 h 900000"/>
              <a:gd name="connsiteX6" fmla="*/ 0 w 1046759"/>
              <a:gd name="connsiteY6" fmla="*/ 900000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6759" h="900000">
                <a:moveTo>
                  <a:pt x="0" y="0"/>
                </a:moveTo>
                <a:lnTo>
                  <a:pt x="900000" y="0"/>
                </a:lnTo>
                <a:lnTo>
                  <a:pt x="900000" y="303241"/>
                </a:lnTo>
                <a:lnTo>
                  <a:pt x="1046759" y="450000"/>
                </a:lnTo>
                <a:lnTo>
                  <a:pt x="900000" y="596759"/>
                </a:lnTo>
                <a:lnTo>
                  <a:pt x="900000" y="900000"/>
                </a:lnTo>
                <a:lnTo>
                  <a:pt x="0" y="900000"/>
                </a:lnTo>
                <a:close/>
              </a:path>
            </a:pathLst>
          </a:cu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微软雅黑" panose="020B0503020204020204" charset="-122"/>
                <a:ea typeface="微软雅黑" panose="020B0503020204020204" charset="-122"/>
              </a:rPr>
              <a:t>2</a:t>
            </a:r>
            <a:endParaRPr lang="zh-CN" altLang="en-US" sz="4000" i="1" dirty="0">
              <a:latin typeface="微软雅黑" panose="020B0503020204020204" charset="-122"/>
              <a:ea typeface="微软雅黑" panose="020B0503020204020204" charset="-122"/>
            </a:endParaRPr>
          </a:p>
        </p:txBody>
      </p:sp>
      <p:sp>
        <p:nvSpPr>
          <p:cNvPr id="5" name="文本框 4">
            <a:extLst>
              <a:ext uri="{FF2B5EF4-FFF2-40B4-BE49-F238E27FC236}">
                <a16:creationId xmlns:a16="http://schemas.microsoft.com/office/drawing/2014/main" id="{5E0BACDD-4051-8745-873D-B6E073E2F5C8}"/>
              </a:ext>
            </a:extLst>
          </p:cNvPr>
          <p:cNvSpPr txBox="1"/>
          <p:nvPr/>
        </p:nvSpPr>
        <p:spPr>
          <a:xfrm>
            <a:off x="2332448" y="5326158"/>
            <a:ext cx="9182637" cy="830997"/>
          </a:xfrm>
          <a:prstGeom prst="rect">
            <a:avLst/>
          </a:prstGeom>
          <a:noFill/>
        </p:spPr>
        <p:txBody>
          <a:bodyPr wrap="square" rtlCol="0">
            <a:spAutoFit/>
          </a:bodyPr>
          <a:lstStyle/>
          <a:p>
            <a:r>
              <a:rPr kumimoji="1" lang="en" altLang="zh-CN" sz="2400" dirty="0"/>
              <a:t>we need to understand the interactions between human driver behaviors and the corresponding traffic scene situations</a:t>
            </a:r>
            <a:endParaRPr kumimoji="1" lang="zh-CN" altLang="en-US" sz="24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16502" b="16502"/>
          <a:stretch>
            <a:fillRect/>
          </a:stretch>
        </p:blipFill>
        <p:spPr/>
      </p:pic>
      <p:sp>
        <p:nvSpPr>
          <p:cNvPr id="11" name="圆角矩形 10"/>
          <p:cNvSpPr/>
          <p:nvPr/>
        </p:nvSpPr>
        <p:spPr>
          <a:xfrm>
            <a:off x="0" y="2870200"/>
            <a:ext cx="6502399" cy="1089061"/>
          </a:xfrm>
          <a:prstGeom prst="roundRect">
            <a:avLst>
              <a:gd name="adj" fmla="val 0"/>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流程图: 手动输入 9"/>
          <p:cNvSpPr/>
          <p:nvPr/>
        </p:nvSpPr>
        <p:spPr>
          <a:xfrm rot="16200000" flipH="1">
            <a:off x="5201024" y="-132977"/>
            <a:ext cx="6858000" cy="7123953"/>
          </a:xfrm>
          <a:prstGeom prst="flowChartManualInpu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标题 6"/>
          <p:cNvSpPr>
            <a:spLocks noGrp="1"/>
          </p:cNvSpPr>
          <p:nvPr>
            <p:ph type="title"/>
          </p:nvPr>
        </p:nvSpPr>
        <p:spPr>
          <a:xfrm>
            <a:off x="0" y="2576811"/>
            <a:ext cx="5570071" cy="1800000"/>
          </a:xfrm>
        </p:spPr>
        <p:txBody>
          <a:bodyPr anchor="ctr">
            <a:scene3d>
              <a:camera prst="orthographicFront"/>
              <a:lightRig rig="threePt" dir="t"/>
            </a:scene3d>
          </a:bodyPr>
          <a:lstStyle/>
          <a:p>
            <a:pPr algn="ctr"/>
            <a:r>
              <a:rPr lang="zh-CN" altLang="en-US" dirty="0">
                <a:solidFill>
                  <a:schemeClr val="accent1"/>
                </a:solidFill>
                <a:effectLst>
                  <a:outerShdw blurRad="38100" dist="25400" dir="5400000" algn="ctr" rotWithShape="0">
                    <a:srgbClr val="6E747A">
                      <a:alpha val="43000"/>
                    </a:srgbClr>
                  </a:outerShdw>
                </a:effectLst>
              </a:rPr>
              <a:t>论文讲解</a:t>
            </a:r>
            <a:endParaRPr lang="zh-CN" altLang="en-US" dirty="0">
              <a:solidFill>
                <a:schemeClr val="tx1"/>
              </a:solidFill>
              <a:effectLst/>
            </a:endParaRPr>
          </a:p>
        </p:txBody>
      </p:sp>
      <p:sp>
        <p:nvSpPr>
          <p:cNvPr id="12" name="文本框 11"/>
          <p:cNvSpPr txBox="1"/>
          <p:nvPr/>
        </p:nvSpPr>
        <p:spPr>
          <a:xfrm>
            <a:off x="6956723" y="-1518701"/>
            <a:ext cx="4084773" cy="9325630"/>
          </a:xfrm>
          <a:prstGeom prst="rect">
            <a:avLst/>
          </a:prstGeom>
          <a:noFill/>
        </p:spPr>
        <p:txBody>
          <a:bodyPr wrap="none" rtlCol="0">
            <a:spAutoFit/>
          </a:bodyPr>
          <a:lstStyle/>
          <a:p>
            <a:r>
              <a:rPr lang="en-US" altLang="zh-CN" sz="60000" dirty="0">
                <a:solidFill>
                  <a:srgbClr val="004F8A"/>
                </a:solidFill>
              </a:rPr>
              <a:t>2</a:t>
            </a:r>
            <a:endParaRPr lang="zh-CN" altLang="en-US" sz="60000" dirty="0">
              <a:solidFill>
                <a:srgbClr val="004F8A"/>
              </a:solidFill>
            </a:endParaRPr>
          </a:p>
        </p:txBody>
      </p:sp>
      <p:cxnSp>
        <p:nvCxnSpPr>
          <p:cNvPr id="4" name="直接连接符 3"/>
          <p:cNvCxnSpPr/>
          <p:nvPr/>
        </p:nvCxnSpPr>
        <p:spPr>
          <a:xfrm>
            <a:off x="0" y="2971800"/>
            <a:ext cx="58928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3873500"/>
            <a:ext cx="56896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D61E9ABF-262E-864B-BC4E-4DE7A9944049}"/>
              </a:ext>
            </a:extLst>
          </p:cNvPr>
          <p:cNvPicPr>
            <a:picLocks noChangeAspect="1"/>
          </p:cNvPicPr>
          <p:nvPr/>
        </p:nvPicPr>
        <p:blipFill>
          <a:blip r:embed="rId2"/>
          <a:stretch>
            <a:fillRect/>
          </a:stretch>
        </p:blipFill>
        <p:spPr>
          <a:xfrm>
            <a:off x="611658" y="1256584"/>
            <a:ext cx="4864100" cy="4178300"/>
          </a:xfrm>
          <a:prstGeom prst="rect">
            <a:avLst/>
          </a:prstGeom>
        </p:spPr>
      </p:pic>
      <p:pic>
        <p:nvPicPr>
          <p:cNvPr id="13" name="图片 12">
            <a:extLst>
              <a:ext uri="{FF2B5EF4-FFF2-40B4-BE49-F238E27FC236}">
                <a16:creationId xmlns:a16="http://schemas.microsoft.com/office/drawing/2014/main" id="{F00B989D-7566-A449-9081-52A108BEA48E}"/>
              </a:ext>
            </a:extLst>
          </p:cNvPr>
          <p:cNvPicPr>
            <a:picLocks noChangeAspect="1"/>
          </p:cNvPicPr>
          <p:nvPr/>
        </p:nvPicPr>
        <p:blipFill>
          <a:blip r:embed="rId3"/>
          <a:stretch>
            <a:fillRect/>
          </a:stretch>
        </p:blipFill>
        <p:spPr>
          <a:xfrm>
            <a:off x="6096000" y="1479034"/>
            <a:ext cx="5270500" cy="3530600"/>
          </a:xfrm>
          <a:prstGeom prst="rect">
            <a:avLst/>
          </a:prstGeom>
        </p:spPr>
      </p:pic>
      <p:sp>
        <p:nvSpPr>
          <p:cNvPr id="18" name="矩形 17">
            <a:extLst>
              <a:ext uri="{FF2B5EF4-FFF2-40B4-BE49-F238E27FC236}">
                <a16:creationId xmlns:a16="http://schemas.microsoft.com/office/drawing/2014/main" id="{012EF9D9-ADA3-204E-973B-1E27D6ED344D}"/>
              </a:ext>
            </a:extLst>
          </p:cNvPr>
          <p:cNvSpPr/>
          <p:nvPr/>
        </p:nvSpPr>
        <p:spPr>
          <a:xfrm>
            <a:off x="1447014" y="610253"/>
            <a:ext cx="2441694" cy="461665"/>
          </a:xfrm>
          <a:prstGeom prst="rect">
            <a:avLst/>
          </a:prstGeom>
        </p:spPr>
        <p:txBody>
          <a:bodyPr wrap="none">
            <a:spAutoFit/>
          </a:bodyPr>
          <a:lstStyle/>
          <a:p>
            <a:r>
              <a:rPr lang="en-US" altLang="zh-CN" sz="2400" dirty="0">
                <a:latin typeface="微软雅黑" panose="020B0503020204020204" charset="-122"/>
                <a:ea typeface="微软雅黑" panose="020B0503020204020204" charset="-122"/>
              </a:rPr>
              <a:t>Collecting Data</a:t>
            </a:r>
            <a:endParaRPr lang="zh-CN" altLang="en-US" sz="2400" dirty="0"/>
          </a:p>
        </p:txBody>
      </p:sp>
      <p:sp>
        <p:nvSpPr>
          <p:cNvPr id="19" name="任意多边形 7">
            <a:extLst>
              <a:ext uri="{FF2B5EF4-FFF2-40B4-BE49-F238E27FC236}">
                <a16:creationId xmlns:a16="http://schemas.microsoft.com/office/drawing/2014/main" id="{39703757-3157-E04F-8621-A19EC8E058BE}"/>
              </a:ext>
            </a:extLst>
          </p:cNvPr>
          <p:cNvSpPr/>
          <p:nvPr/>
        </p:nvSpPr>
        <p:spPr>
          <a:xfrm>
            <a:off x="355090" y="391085"/>
            <a:ext cx="1046759" cy="900000"/>
          </a:xfrm>
          <a:custGeom>
            <a:avLst/>
            <a:gdLst>
              <a:gd name="connsiteX0" fmla="*/ 0 w 1046759"/>
              <a:gd name="connsiteY0" fmla="*/ 0 h 900000"/>
              <a:gd name="connsiteX1" fmla="*/ 900000 w 1046759"/>
              <a:gd name="connsiteY1" fmla="*/ 0 h 900000"/>
              <a:gd name="connsiteX2" fmla="*/ 900000 w 1046759"/>
              <a:gd name="connsiteY2" fmla="*/ 303241 h 900000"/>
              <a:gd name="connsiteX3" fmla="*/ 1046759 w 1046759"/>
              <a:gd name="connsiteY3" fmla="*/ 450000 h 900000"/>
              <a:gd name="connsiteX4" fmla="*/ 900000 w 1046759"/>
              <a:gd name="connsiteY4" fmla="*/ 596759 h 900000"/>
              <a:gd name="connsiteX5" fmla="*/ 900000 w 1046759"/>
              <a:gd name="connsiteY5" fmla="*/ 900000 h 900000"/>
              <a:gd name="connsiteX6" fmla="*/ 0 w 1046759"/>
              <a:gd name="connsiteY6" fmla="*/ 900000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6759" h="900000">
                <a:moveTo>
                  <a:pt x="0" y="0"/>
                </a:moveTo>
                <a:lnTo>
                  <a:pt x="900000" y="0"/>
                </a:lnTo>
                <a:lnTo>
                  <a:pt x="900000" y="303241"/>
                </a:lnTo>
                <a:lnTo>
                  <a:pt x="1046759" y="450000"/>
                </a:lnTo>
                <a:lnTo>
                  <a:pt x="900000" y="596759"/>
                </a:lnTo>
                <a:lnTo>
                  <a:pt x="900000" y="900000"/>
                </a:lnTo>
                <a:lnTo>
                  <a:pt x="0" y="900000"/>
                </a:lnTo>
                <a:close/>
              </a:path>
            </a:pathLst>
          </a:cu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微软雅黑" panose="020B0503020204020204" charset="-122"/>
                <a:ea typeface="微软雅黑" panose="020B0503020204020204" charset="-122"/>
              </a:rPr>
              <a:t>1</a:t>
            </a:r>
            <a:endParaRPr lang="zh-CN" altLang="en-US" sz="4000" i="1" dirty="0">
              <a:latin typeface="微软雅黑" panose="020B0503020204020204" charset="-122"/>
              <a:ea typeface="微软雅黑" panose="020B0503020204020204" charset="-122"/>
            </a:endParaRPr>
          </a:p>
        </p:txBody>
      </p:sp>
      <p:sp>
        <p:nvSpPr>
          <p:cNvPr id="22" name="文本框 21">
            <a:extLst>
              <a:ext uri="{FF2B5EF4-FFF2-40B4-BE49-F238E27FC236}">
                <a16:creationId xmlns:a16="http://schemas.microsoft.com/office/drawing/2014/main" id="{7FEE3F14-1E85-9C43-B2D2-2213B56C8E7B}"/>
              </a:ext>
            </a:extLst>
          </p:cNvPr>
          <p:cNvSpPr txBox="1"/>
          <p:nvPr/>
        </p:nvSpPr>
        <p:spPr>
          <a:xfrm>
            <a:off x="2432518" y="5838718"/>
            <a:ext cx="7668189" cy="707886"/>
          </a:xfrm>
          <a:prstGeom prst="rect">
            <a:avLst/>
          </a:prstGeom>
          <a:noFill/>
        </p:spPr>
        <p:txBody>
          <a:bodyPr wrap="none" rtlCol="0">
            <a:spAutoFit/>
          </a:bodyPr>
          <a:lstStyle/>
          <a:p>
            <a:r>
              <a:rPr lang="en" altLang="zh-CN" sz="2000" dirty="0"/>
              <a:t>collected 104 hours of real human driving in the San Francisco Bay Area </a:t>
            </a:r>
          </a:p>
          <a:p>
            <a:endParaRPr kumimoji="1" lang="zh-CN" altLang="en-US" sz="20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441706E0-896C-3E45-AE3C-BEB6B8849B0F}"/>
              </a:ext>
            </a:extLst>
          </p:cNvPr>
          <p:cNvSpPr/>
          <p:nvPr/>
        </p:nvSpPr>
        <p:spPr>
          <a:xfrm>
            <a:off x="1595907" y="5241404"/>
            <a:ext cx="9000186" cy="461665"/>
          </a:xfrm>
          <a:prstGeom prst="rect">
            <a:avLst/>
          </a:prstGeom>
        </p:spPr>
        <p:txBody>
          <a:bodyPr wrap="square">
            <a:spAutoFit/>
          </a:bodyPr>
          <a:lstStyle/>
          <a:p>
            <a:r>
              <a:rPr lang="en" altLang="zh-CN" sz="2400" dirty="0"/>
              <a:t>collected 104 hours of real human driving in the San Francisco Bay Area </a:t>
            </a:r>
          </a:p>
        </p:txBody>
      </p:sp>
      <p:pic>
        <p:nvPicPr>
          <p:cNvPr id="5" name="图片 4">
            <a:extLst>
              <a:ext uri="{FF2B5EF4-FFF2-40B4-BE49-F238E27FC236}">
                <a16:creationId xmlns:a16="http://schemas.microsoft.com/office/drawing/2014/main" id="{73F62F5D-6821-6E4E-813E-DBDA2C91B301}"/>
              </a:ext>
            </a:extLst>
          </p:cNvPr>
          <p:cNvPicPr>
            <a:picLocks noChangeAspect="1"/>
          </p:cNvPicPr>
          <p:nvPr/>
        </p:nvPicPr>
        <p:blipFill>
          <a:blip r:embed="rId3"/>
          <a:stretch>
            <a:fillRect/>
          </a:stretch>
        </p:blipFill>
        <p:spPr>
          <a:xfrm>
            <a:off x="1301839" y="1768461"/>
            <a:ext cx="3886200" cy="2209800"/>
          </a:xfrm>
          <a:prstGeom prst="rect">
            <a:avLst/>
          </a:prstGeom>
        </p:spPr>
      </p:pic>
      <p:pic>
        <p:nvPicPr>
          <p:cNvPr id="6" name="图片 5">
            <a:extLst>
              <a:ext uri="{FF2B5EF4-FFF2-40B4-BE49-F238E27FC236}">
                <a16:creationId xmlns:a16="http://schemas.microsoft.com/office/drawing/2014/main" id="{C15E0D63-80EF-AB46-9ED0-8974B457DB1D}"/>
              </a:ext>
            </a:extLst>
          </p:cNvPr>
          <p:cNvPicPr>
            <a:picLocks noChangeAspect="1"/>
          </p:cNvPicPr>
          <p:nvPr/>
        </p:nvPicPr>
        <p:blipFill>
          <a:blip r:embed="rId4"/>
          <a:stretch>
            <a:fillRect/>
          </a:stretch>
        </p:blipFill>
        <p:spPr>
          <a:xfrm>
            <a:off x="6096000" y="1768461"/>
            <a:ext cx="3995133" cy="2209800"/>
          </a:xfrm>
          <a:prstGeom prst="rect">
            <a:avLst/>
          </a:prstGeom>
        </p:spPr>
      </p:pic>
      <p:sp>
        <p:nvSpPr>
          <p:cNvPr id="7" name="文本框 6">
            <a:extLst>
              <a:ext uri="{FF2B5EF4-FFF2-40B4-BE49-F238E27FC236}">
                <a16:creationId xmlns:a16="http://schemas.microsoft.com/office/drawing/2014/main" id="{40DAE518-1398-CE42-8F16-2C68DBA5542D}"/>
              </a:ext>
            </a:extLst>
          </p:cNvPr>
          <p:cNvSpPr txBox="1"/>
          <p:nvPr/>
        </p:nvSpPr>
        <p:spPr>
          <a:xfrm>
            <a:off x="7662069" y="4202370"/>
            <a:ext cx="796757" cy="369332"/>
          </a:xfrm>
          <a:prstGeom prst="rect">
            <a:avLst/>
          </a:prstGeom>
          <a:noFill/>
        </p:spPr>
        <p:txBody>
          <a:bodyPr wrap="none" rtlCol="0">
            <a:spAutoFit/>
          </a:bodyPr>
          <a:lstStyle/>
          <a:p>
            <a:r>
              <a:rPr kumimoji="1" lang="en-US" altLang="zh-CN" dirty="0"/>
              <a:t>Merge</a:t>
            </a:r>
            <a:endParaRPr kumimoji="1" lang="zh-CN" altLang="en-US" dirty="0"/>
          </a:p>
        </p:txBody>
      </p:sp>
      <p:sp>
        <p:nvSpPr>
          <p:cNvPr id="9" name="文本框 8">
            <a:extLst>
              <a:ext uri="{FF2B5EF4-FFF2-40B4-BE49-F238E27FC236}">
                <a16:creationId xmlns:a16="http://schemas.microsoft.com/office/drawing/2014/main" id="{8ADBA5BC-A06E-F843-B1DA-F07073285645}"/>
              </a:ext>
            </a:extLst>
          </p:cNvPr>
          <p:cNvSpPr txBox="1"/>
          <p:nvPr/>
        </p:nvSpPr>
        <p:spPr>
          <a:xfrm>
            <a:off x="2578698" y="4202370"/>
            <a:ext cx="1332481" cy="369332"/>
          </a:xfrm>
          <a:prstGeom prst="rect">
            <a:avLst/>
          </a:prstGeom>
          <a:noFill/>
        </p:spPr>
        <p:txBody>
          <a:bodyPr wrap="none" rtlCol="0">
            <a:spAutoFit/>
          </a:bodyPr>
          <a:lstStyle/>
          <a:p>
            <a:r>
              <a:rPr kumimoji="1" lang="en-US" altLang="zh-CN" dirty="0"/>
              <a:t>Lane branch</a:t>
            </a:r>
            <a:endParaRPr kumimoji="1" lang="zh-CN" alt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2F62E54-E823-EA47-B485-9F1CF714E6A1}"/>
              </a:ext>
            </a:extLst>
          </p:cNvPr>
          <p:cNvPicPr>
            <a:picLocks noChangeAspect="1"/>
          </p:cNvPicPr>
          <p:nvPr/>
        </p:nvPicPr>
        <p:blipFill>
          <a:blip r:embed="rId3"/>
          <a:stretch>
            <a:fillRect/>
          </a:stretch>
        </p:blipFill>
        <p:spPr>
          <a:xfrm>
            <a:off x="732754" y="406544"/>
            <a:ext cx="10726492" cy="4059920"/>
          </a:xfrm>
          <a:prstGeom prst="rect">
            <a:avLst/>
          </a:prstGeom>
        </p:spPr>
      </p:pic>
      <p:sp>
        <p:nvSpPr>
          <p:cNvPr id="11" name="文本框 10">
            <a:extLst>
              <a:ext uri="{FF2B5EF4-FFF2-40B4-BE49-F238E27FC236}">
                <a16:creationId xmlns:a16="http://schemas.microsoft.com/office/drawing/2014/main" id="{5426E184-CE87-C24F-B372-C2275AF73A48}"/>
              </a:ext>
            </a:extLst>
          </p:cNvPr>
          <p:cNvSpPr txBox="1"/>
          <p:nvPr/>
        </p:nvSpPr>
        <p:spPr>
          <a:xfrm>
            <a:off x="1056068" y="4900307"/>
            <a:ext cx="9362940" cy="1015663"/>
          </a:xfrm>
          <a:prstGeom prst="rect">
            <a:avLst/>
          </a:prstGeom>
          <a:noFill/>
        </p:spPr>
        <p:txBody>
          <a:bodyPr wrap="square" rtlCol="0">
            <a:spAutoFit/>
          </a:bodyPr>
          <a:lstStyle/>
          <a:p>
            <a:r>
              <a:rPr lang="en" altLang="zh-CN" sz="2000" dirty="0"/>
              <a:t>The recording consists of 137 sessions, and each session represents a navigation task performed by a driver. </a:t>
            </a:r>
          </a:p>
          <a:p>
            <a:endParaRPr kumimoji="1" lang="zh-CN" altLang="en-US" sz="20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5581</TotalTime>
  <Words>1323</Words>
  <Application>Microsoft Macintosh PowerPoint</Application>
  <PresentationFormat>宽屏</PresentationFormat>
  <Paragraphs>82</Paragraphs>
  <Slides>24</Slides>
  <Notes>13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24</vt:i4>
      </vt:variant>
    </vt:vector>
  </HeadingPairs>
  <TitlesOfParts>
    <vt:vector size="33" baseType="lpstr">
      <vt:lpstr>华文中宋</vt:lpstr>
      <vt:lpstr>微软雅黑</vt:lpstr>
      <vt:lpstr>MingLiU-ExtB</vt:lpstr>
      <vt:lpstr>NimbusRomNo9L</vt:lpstr>
      <vt:lpstr>Arial</vt:lpstr>
      <vt:lpstr>Calibri</vt:lpstr>
      <vt:lpstr>Calibri Light</vt:lpstr>
      <vt:lpstr>Wingdings</vt:lpstr>
      <vt:lpstr>Office 主题</vt:lpstr>
      <vt:lpstr>Toward Driving Scene Understanding: A Dataset for Learning Driver Behavior and Causal Reasoning </vt:lpstr>
      <vt:lpstr>引 言</vt:lpstr>
      <vt:lpstr>Background</vt:lpstr>
      <vt:lpstr>Background</vt:lpstr>
      <vt:lpstr>Background</vt:lpstr>
      <vt:lpstr>论文讲解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实 验</vt:lpstr>
      <vt:lpstr>PowerPoint 演示文稿</vt:lpstr>
      <vt:lpstr>PowerPoint 演示文稿</vt:lpstr>
      <vt:lpstr>实验结果</vt:lpstr>
      <vt:lpstr>实验结果</vt:lpstr>
      <vt:lpstr>实验结果分析</vt:lpstr>
      <vt:lpstr>实验结果分析</vt:lpstr>
      <vt:lpstr>实验结果分析</vt:lpstr>
      <vt:lpstr>实验结果分析</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Max Wu</dc:creator>
  <cp:lastModifiedBy>郝 磊祯</cp:lastModifiedBy>
  <cp:revision>122</cp:revision>
  <dcterms:created xsi:type="dcterms:W3CDTF">2015-03-05T15:31:00Z</dcterms:created>
  <dcterms:modified xsi:type="dcterms:W3CDTF">2019-11-22T09:43:46Z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